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56" r:id="rId4"/>
    <p:sldId id="261" r:id="rId5"/>
    <p:sldId id="265" r:id="rId6"/>
    <p:sldId id="266" r:id="rId7"/>
    <p:sldId id="267" r:id="rId8"/>
    <p:sldId id="257" r:id="rId9"/>
    <p:sldId id="258" r:id="rId10"/>
    <p:sldId id="259" r:id="rId11"/>
    <p:sldId id="260" r:id="rId12"/>
    <p:sldId id="26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BD21-C7C5-4C5D-86CF-6C0AECB947D3}" type="datetimeFigureOut">
              <a:rPr lang="cs-CZ" smtClean="0"/>
              <a:pPr/>
              <a:t>8.7.2014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4A63-74DD-4FD0-8601-6D34770474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BD21-C7C5-4C5D-86CF-6C0AECB947D3}" type="datetimeFigureOut">
              <a:rPr lang="cs-CZ" smtClean="0"/>
              <a:pPr/>
              <a:t>8.7.2014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4A63-74DD-4FD0-8601-6D34770474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BD21-C7C5-4C5D-86CF-6C0AECB947D3}" type="datetimeFigureOut">
              <a:rPr lang="cs-CZ" smtClean="0"/>
              <a:pPr/>
              <a:t>8.7.2014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4A63-74DD-4FD0-8601-6D34770474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BD21-C7C5-4C5D-86CF-6C0AECB947D3}" type="datetimeFigureOut">
              <a:rPr lang="cs-CZ" smtClean="0"/>
              <a:pPr/>
              <a:t>8.7.2014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4A63-74DD-4FD0-8601-6D34770474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BD21-C7C5-4C5D-86CF-6C0AECB947D3}" type="datetimeFigureOut">
              <a:rPr lang="cs-CZ" smtClean="0"/>
              <a:pPr/>
              <a:t>8.7.2014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4A63-74DD-4FD0-8601-6D34770474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BD21-C7C5-4C5D-86CF-6C0AECB947D3}" type="datetimeFigureOut">
              <a:rPr lang="cs-CZ" smtClean="0"/>
              <a:pPr/>
              <a:t>8.7.2014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4A63-74DD-4FD0-8601-6D34770474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BD21-C7C5-4C5D-86CF-6C0AECB947D3}" type="datetimeFigureOut">
              <a:rPr lang="cs-CZ" smtClean="0"/>
              <a:pPr/>
              <a:t>8.7.2014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4A63-74DD-4FD0-8601-6D34770474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BD21-C7C5-4C5D-86CF-6C0AECB947D3}" type="datetimeFigureOut">
              <a:rPr lang="cs-CZ" smtClean="0"/>
              <a:pPr/>
              <a:t>8.7.2014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4A63-74DD-4FD0-8601-6D34770474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BD21-C7C5-4C5D-86CF-6C0AECB947D3}" type="datetimeFigureOut">
              <a:rPr lang="cs-CZ" smtClean="0"/>
              <a:pPr/>
              <a:t>8.7.2014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4A63-74DD-4FD0-8601-6D34770474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BD21-C7C5-4C5D-86CF-6C0AECB947D3}" type="datetimeFigureOut">
              <a:rPr lang="cs-CZ" smtClean="0"/>
              <a:pPr/>
              <a:t>8.7.2014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4A63-74DD-4FD0-8601-6D34770474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BD21-C7C5-4C5D-86CF-6C0AECB947D3}" type="datetimeFigureOut">
              <a:rPr lang="cs-CZ" smtClean="0"/>
              <a:pPr/>
              <a:t>8.7.2014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54A63-74DD-4FD0-8601-6D347704743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1BD21-C7C5-4C5D-86CF-6C0AECB947D3}" type="datetimeFigureOut">
              <a:rPr lang="cs-CZ" smtClean="0"/>
              <a:pPr/>
              <a:t>8.7.2014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54A63-74DD-4FD0-8601-6D347704743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obrázek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60648"/>
            <a:ext cx="6143625" cy="1504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0" y="1916832"/>
            <a:ext cx="914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latin typeface="Arial" pitchFamily="34" charset="0"/>
                <a:cs typeface="Arial" pitchFamily="34" charset="0"/>
              </a:rPr>
              <a:t>Vzdělávací materiál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1400" b="1" dirty="0" smtClean="0">
                <a:latin typeface="Arial" pitchFamily="34" charset="0"/>
                <a:cs typeface="Arial" pitchFamily="34" charset="0"/>
              </a:rPr>
              <a:t>vytvořený v projektu OP VK</a:t>
            </a:r>
            <a:endParaRPr lang="cs-CZ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20217825"/>
              </p:ext>
            </p:extLst>
          </p:nvPr>
        </p:nvGraphicFramePr>
        <p:xfrm>
          <a:off x="1619672" y="2708920"/>
          <a:ext cx="5829300" cy="1395730"/>
        </p:xfrm>
        <a:graphic>
          <a:graphicData uri="http://schemas.openxmlformats.org/drawingml/2006/table">
            <a:tbl>
              <a:tblPr/>
              <a:tblGrid>
                <a:gridCol w="2228850"/>
                <a:gridCol w="360045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Arial"/>
                          <a:ea typeface="Times New Roman"/>
                          <a:cs typeface="Times New Roman"/>
                        </a:rPr>
                        <a:t>Název školy:</a:t>
                      </a:r>
                      <a:endParaRPr lang="cs-CZ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Gymnázium, Zábřeh, náměstí Osvobození 20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Číslo projektu: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CZ.1.07/1.5.00/34.0211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Název projektu: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latin typeface="Arial"/>
                          <a:ea typeface="Times New Roman"/>
                          <a:cs typeface="Times New Roman"/>
                        </a:rPr>
                        <a:t>Zlepšení podmínek pro výuku na gymnáziu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Číslo a název klíčové aktivity: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VI/2 - Vytváření podmínek pro rozvoj znalostí,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smtClean="0">
                          <a:latin typeface="Arial"/>
                          <a:ea typeface="Times New Roman"/>
                          <a:cs typeface="Times New Roman"/>
                        </a:rPr>
                        <a:t>schopností a dovedností v oblasti finanční gramotnosti</a:t>
                      </a:r>
                      <a:endParaRPr lang="cs-CZ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B/ Geografická mobilita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7149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V ČR zaostává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Důvody: </a:t>
            </a:r>
          </a:p>
          <a:p>
            <a:pPr>
              <a:buNone/>
            </a:pPr>
            <a:r>
              <a:rPr lang="cs-CZ" dirty="0" smtClean="0"/>
              <a:t>	ztráta přátel, opuštění rodiny, jazykové bariéry, vysoká cena nemovitostí, krize,…</a:t>
            </a:r>
          </a:p>
          <a:p>
            <a:endParaRPr lang="cs-CZ" b="1" dirty="0" smtClean="0"/>
          </a:p>
          <a:p>
            <a:pPr>
              <a:buNone/>
            </a:pPr>
            <a:r>
              <a:rPr lang="cs-CZ" b="1" dirty="0" smtClean="0"/>
              <a:t>Opatření v EU:</a:t>
            </a:r>
          </a:p>
          <a:p>
            <a:pPr>
              <a:buNone/>
            </a:pPr>
            <a:r>
              <a:rPr lang="cs-CZ" dirty="0" smtClean="0"/>
              <a:t>	Snaha o uznávání vysvědčení a profesních kvalifikací ze zahraničí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Zaměstnávání občanů ČR v EU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Výhoda v rámci EU:</a:t>
            </a:r>
          </a:p>
          <a:p>
            <a:pPr>
              <a:buNone/>
            </a:pPr>
            <a:r>
              <a:rPr lang="cs-CZ" dirty="0" smtClean="0"/>
              <a:t>	Občan ČR a jeho rodinní příslušníci </a:t>
            </a:r>
            <a:r>
              <a:rPr lang="cs-CZ" b="1" dirty="0" smtClean="0">
                <a:solidFill>
                  <a:srgbClr val="7030A0"/>
                </a:solidFill>
              </a:rPr>
              <a:t>nepotřebují pracovní povolení ani povolení k pobytu </a:t>
            </a:r>
            <a:r>
              <a:rPr lang="cs-CZ" dirty="0" smtClean="0"/>
              <a:t>ve státech EU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>
                <a:solidFill>
                  <a:srgbClr val="C00000"/>
                </a:solidFill>
              </a:rPr>
              <a:t>Portál MPSV, sekce EURES</a:t>
            </a:r>
            <a:r>
              <a:rPr lang="cs-CZ" b="1" dirty="0" smtClean="0"/>
              <a:t> </a:t>
            </a:r>
          </a:p>
          <a:p>
            <a:pPr>
              <a:buNone/>
            </a:pPr>
            <a:r>
              <a:rPr lang="cs-CZ" dirty="0" smtClean="0"/>
              <a:t>	– nabídky práce i možnost zadat hledanou práci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Při hledání v zahraničí využijeme </a:t>
            </a:r>
            <a:r>
              <a:rPr lang="cs-CZ" b="1" dirty="0" err="1" smtClean="0">
                <a:solidFill>
                  <a:srgbClr val="002060"/>
                </a:solidFill>
              </a:rPr>
              <a:t>Europass</a:t>
            </a:r>
            <a:endParaRPr lang="cs-CZ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		</a:t>
            </a:r>
            <a:r>
              <a:rPr lang="cs-CZ" smtClean="0"/>
              <a:t>	ze zdrojů autorky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206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Anotace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52149768"/>
              </p:ext>
            </p:extLst>
          </p:nvPr>
        </p:nvGraphicFramePr>
        <p:xfrm>
          <a:off x="1691680" y="1340768"/>
          <a:ext cx="5829300" cy="4221734"/>
        </p:xfrm>
        <a:graphic>
          <a:graphicData uri="http://schemas.openxmlformats.org/drawingml/2006/table">
            <a:tbl>
              <a:tblPr/>
              <a:tblGrid>
                <a:gridCol w="2228850"/>
                <a:gridCol w="360045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latin typeface="Arial"/>
                          <a:ea typeface="Times New Roman"/>
                          <a:cs typeface="Times New Roman"/>
                        </a:rPr>
                        <a:t>Název tematické oblasti:</a:t>
                      </a:r>
                      <a:endParaRPr lang="cs-CZ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Finanční</a:t>
                      </a:r>
                      <a:r>
                        <a:rPr lang="cs-CZ" sz="11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gramotnost pro vyšší gymnázium 2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Název učebního materiálu: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Získávání práce, profesní</a:t>
                      </a:r>
                      <a:r>
                        <a:rPr lang="cs-CZ" sz="11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mobilita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Číslo učebního materiálu: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VY_62_INOVACE_FG0312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Vyučovací předmět: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smtClean="0">
                          <a:latin typeface="Arial"/>
                          <a:ea typeface="Times New Roman"/>
                          <a:cs typeface="Times New Roman"/>
                        </a:rPr>
                        <a:t>Základy společenských věd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Ročník: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 - 4. ročník čtyřletého gymnázia</a:t>
                      </a:r>
                    </a:p>
                    <a:p>
                      <a:r>
                        <a:rPr lang="cs-CZ" sz="11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 - 8. </a:t>
                      </a:r>
                      <a:r>
                        <a:rPr lang="cs-CZ" sz="1100" kern="120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ročník osmiletého gymnázia </a:t>
                      </a:r>
                      <a:endParaRPr lang="cs-CZ" sz="11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Autor: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Mgr. Hana </a:t>
                      </a:r>
                      <a:r>
                        <a:rPr lang="cs-CZ" sz="1100" dirty="0" err="1" smtClean="0">
                          <a:latin typeface="Arial"/>
                          <a:ea typeface="Times New Roman"/>
                          <a:cs typeface="Times New Roman"/>
                        </a:rPr>
                        <a:t>Mikušková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Datum vytvoření: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3. 4. 2014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Datum ověření ve výuce: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4. 4. </a:t>
                      </a:r>
                      <a:r>
                        <a:rPr lang="cs-CZ" sz="1100" smtClean="0">
                          <a:latin typeface="Arial"/>
                          <a:ea typeface="Times New Roman"/>
                          <a:cs typeface="Times New Roman"/>
                        </a:rPr>
                        <a:t>2014</a:t>
                      </a:r>
                      <a:endParaRPr lang="cs-CZ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Druh učebního materiálu: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Prezentace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Očekávaný výstup: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Orientuje</a:t>
                      </a:r>
                      <a:r>
                        <a:rPr lang="cs-CZ" sz="11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se v  možnostech  získávání</a:t>
                      </a:r>
                      <a:r>
                        <a:rPr lang="cs-CZ" sz="11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práce, uvědomuje si možné změny oboru práce, dokáže charakterizovat účastníky pracovněprávních </a:t>
                      </a:r>
                      <a:r>
                        <a:rPr lang="cs-CZ" sz="1100" baseline="0" smtClean="0">
                          <a:latin typeface="Arial"/>
                          <a:ea typeface="Times New Roman"/>
                          <a:cs typeface="Times New Roman"/>
                        </a:rPr>
                        <a:t>vztahů a objasnit</a:t>
                      </a:r>
                      <a:r>
                        <a:rPr lang="cs-CZ" sz="1100" baseline="0" dirty="0" smtClean="0">
                          <a:latin typeface="Arial"/>
                          <a:ea typeface="Times New Roman"/>
                          <a:cs typeface="Times New Roman"/>
                        </a:rPr>
                        <a:t>, co je profesní mobilita.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latin typeface="Arial"/>
                          <a:ea typeface="Times New Roman"/>
                          <a:cs typeface="Times New Roman"/>
                        </a:rPr>
                        <a:t>Metodické poznámky:</a:t>
                      </a: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 smtClean="0">
                          <a:latin typeface="Arial"/>
                          <a:ea typeface="Times New Roman"/>
                          <a:cs typeface="Times New Roman"/>
                        </a:rPr>
                        <a:t>Materiál lze použít při výkladu nového učiva a při frontální opakování se třídou.</a:t>
                      </a:r>
                      <a:endParaRPr lang="cs-CZ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53975" marB="539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85861"/>
            <a:ext cx="7772400" cy="2314590"/>
          </a:xfrm>
        </p:spPr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Získávání práce, 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profesní mobilita</a:t>
            </a:r>
            <a:endParaRPr lang="cs-CZ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Kde hledat informace </a:t>
            </a:r>
            <a:br>
              <a:rPr lang="cs-CZ" b="1" dirty="0" smtClean="0">
                <a:solidFill>
                  <a:srgbClr val="FF0000"/>
                </a:solidFill>
              </a:rPr>
            </a:br>
            <a:r>
              <a:rPr lang="cs-CZ" b="1" dirty="0" smtClean="0">
                <a:solidFill>
                  <a:srgbClr val="FF0000"/>
                </a:solidFill>
              </a:rPr>
              <a:t>o nabídkách práce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r>
              <a:rPr lang="cs-CZ" dirty="0" smtClean="0"/>
              <a:t>Inzerce</a:t>
            </a:r>
          </a:p>
          <a:p>
            <a:r>
              <a:rPr lang="cs-CZ" dirty="0" smtClean="0"/>
              <a:t>Webové stránky případných zaměstnavatelů</a:t>
            </a:r>
          </a:p>
          <a:p>
            <a:r>
              <a:rPr lang="cs-CZ" dirty="0" smtClean="0"/>
              <a:t>Typy od známých</a:t>
            </a:r>
          </a:p>
          <a:p>
            <a:r>
              <a:rPr lang="cs-CZ" dirty="0" smtClean="0"/>
              <a:t>Úřad práce</a:t>
            </a:r>
          </a:p>
          <a:p>
            <a:r>
              <a:rPr lang="cs-CZ" dirty="0" smtClean="0"/>
              <a:t>Pracovní portály: </a:t>
            </a:r>
            <a:r>
              <a:rPr lang="cs-CZ" b="1" dirty="0" err="1" smtClean="0"/>
              <a:t>jobs.cz</a:t>
            </a:r>
            <a:r>
              <a:rPr lang="cs-CZ" b="1" dirty="0" smtClean="0"/>
              <a:t>, práce.</a:t>
            </a:r>
            <a:r>
              <a:rPr lang="cs-CZ" b="1" dirty="0" err="1" smtClean="0"/>
              <a:t>cz</a:t>
            </a:r>
            <a:r>
              <a:rPr lang="cs-CZ" b="1" dirty="0" smtClean="0"/>
              <a:t>, </a:t>
            </a:r>
            <a:r>
              <a:rPr lang="cs-CZ" b="1" dirty="0" err="1" smtClean="0"/>
              <a:t>sprace.cz</a:t>
            </a:r>
            <a:endParaRPr lang="cs-CZ" b="1" dirty="0" smtClean="0"/>
          </a:p>
          <a:p>
            <a:r>
              <a:rPr lang="cs-CZ" dirty="0" smtClean="0"/>
              <a:t>Práci hledáme sami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Možnosti na trhu práce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Samostatné podnikání</a:t>
            </a:r>
          </a:p>
          <a:p>
            <a:endParaRPr lang="cs-CZ" dirty="0" smtClean="0"/>
          </a:p>
          <a:p>
            <a:r>
              <a:rPr lang="cs-CZ" dirty="0" smtClean="0"/>
              <a:t>Vstup do pracovního poměru</a:t>
            </a:r>
          </a:p>
          <a:p>
            <a:endParaRPr lang="cs-CZ" dirty="0" smtClean="0"/>
          </a:p>
          <a:p>
            <a:r>
              <a:rPr lang="cs-CZ" dirty="0" smtClean="0"/>
              <a:t>Nebo do jiného pracovněprávního vztahu (např. do služebního poměru)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Právo na zaměstnání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2922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Rozumí se jím: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Právo na zprostředkování pracovního uplatnění ve vhodném zaměstnání</a:t>
            </a:r>
          </a:p>
          <a:p>
            <a:r>
              <a:rPr lang="cs-CZ" dirty="0" smtClean="0"/>
              <a:t>Právo na rekvalifikaci</a:t>
            </a:r>
          </a:p>
          <a:p>
            <a:r>
              <a:rPr lang="cs-CZ" dirty="0" smtClean="0"/>
              <a:t>Právo na podporu v nezaměstnanosti a při rekvalifikaci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(kompetence úřadů práce a tzv. agentur práce)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Účastníci pracovně právních vztahů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>
                <a:solidFill>
                  <a:srgbClr val="7030A0"/>
                </a:solidFill>
              </a:rPr>
              <a:t>Zaměstnavatel: </a:t>
            </a:r>
          </a:p>
          <a:p>
            <a:pPr>
              <a:buNone/>
            </a:pPr>
            <a:r>
              <a:rPr lang="cs-CZ" dirty="0" smtClean="0"/>
              <a:t>		právnické i fyzické osoby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>
                <a:solidFill>
                  <a:srgbClr val="7030A0"/>
                </a:solidFill>
              </a:rPr>
              <a:t>Zaměstnanec: </a:t>
            </a:r>
          </a:p>
          <a:p>
            <a:pPr>
              <a:buNone/>
            </a:pPr>
            <a:r>
              <a:rPr lang="cs-CZ" dirty="0" smtClean="0"/>
              <a:t>		fyzická osoba věku minimálně 15 let </a:t>
            </a:r>
          </a:p>
          <a:p>
            <a:endParaRPr lang="cs-CZ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cs-CZ" b="1" dirty="0" smtClean="0">
                <a:solidFill>
                  <a:srgbClr val="002060"/>
                </a:solidFill>
              </a:rPr>
              <a:t>Cizinci a osoby bez státní příslušnosti </a:t>
            </a:r>
          </a:p>
          <a:p>
            <a:pPr>
              <a:buNone/>
            </a:pPr>
            <a:r>
              <a:rPr lang="cs-CZ" dirty="0" smtClean="0"/>
              <a:t>	mohou nastoupit do zaměstnání, jestliže mají </a:t>
            </a:r>
          </a:p>
          <a:p>
            <a:pPr>
              <a:buNone/>
            </a:pPr>
            <a:r>
              <a:rPr lang="cs-CZ" dirty="0" smtClean="0"/>
              <a:t>	v ČR povolení k pobytu a povolení k zaměstnání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Mobilita pracovní síly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Rozumíme jí: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	</a:t>
            </a:r>
            <a:r>
              <a:rPr lang="cs-CZ" b="1" dirty="0" smtClean="0">
                <a:solidFill>
                  <a:srgbClr val="002060"/>
                </a:solidFill>
              </a:rPr>
              <a:t>A/ Možnost změny oboru práce</a:t>
            </a:r>
          </a:p>
          <a:p>
            <a:endParaRPr lang="cs-CZ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cs-CZ" b="1" dirty="0" smtClean="0">
                <a:solidFill>
                  <a:srgbClr val="002060"/>
                </a:solidFill>
              </a:rPr>
              <a:t>	B/ Geografickou mobilitu</a:t>
            </a:r>
            <a:endParaRPr lang="cs-CZ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A/ Možnost změny oboru práce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8634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Ovlivněna:</a:t>
            </a:r>
          </a:p>
          <a:p>
            <a:pPr>
              <a:buNone/>
            </a:pPr>
            <a:r>
              <a:rPr lang="cs-CZ" dirty="0" smtClean="0"/>
              <a:t>		- flexibilitou v oblasti legislativy</a:t>
            </a:r>
          </a:p>
          <a:p>
            <a:pPr>
              <a:buNone/>
            </a:pPr>
            <a:r>
              <a:rPr lang="cs-CZ" dirty="0" smtClean="0"/>
              <a:t>		- možností rekvalifikace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Omezení:</a:t>
            </a:r>
          </a:p>
          <a:p>
            <a:r>
              <a:rPr lang="cs-CZ" dirty="0" smtClean="0"/>
              <a:t>Obtížný přechod z nekvalifikované práce na kvalifikovanou</a:t>
            </a:r>
          </a:p>
          <a:p>
            <a:r>
              <a:rPr lang="cs-CZ" dirty="0" smtClean="0"/>
              <a:t>Určité práce mají fyzické limity (ženy, starší lidé)</a:t>
            </a:r>
          </a:p>
          <a:p>
            <a:r>
              <a:rPr lang="cs-CZ" dirty="0" smtClean="0"/>
              <a:t>Roste odbornost práce</a:t>
            </a:r>
          </a:p>
          <a:p>
            <a:pPr lvl="5"/>
            <a:endParaRPr lang="cs-CZ" dirty="0" smtClean="0"/>
          </a:p>
          <a:p>
            <a:pPr lvl="5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302</Words>
  <Application>Microsoft Office PowerPoint</Application>
  <PresentationFormat>Předvádění na obrazovce (4:3)</PresentationFormat>
  <Paragraphs>102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Snímek 1</vt:lpstr>
      <vt:lpstr>Snímek 2</vt:lpstr>
      <vt:lpstr>Získávání práce,  profesní mobilita</vt:lpstr>
      <vt:lpstr>Kde hledat informace  o nabídkách práce</vt:lpstr>
      <vt:lpstr>Možnosti na trhu práce</vt:lpstr>
      <vt:lpstr>Právo na zaměstnání</vt:lpstr>
      <vt:lpstr>Účastníci pracovně právních vztahů</vt:lpstr>
      <vt:lpstr>Mobilita pracovní síly</vt:lpstr>
      <vt:lpstr>A/ Možnost změny oboru práce</vt:lpstr>
      <vt:lpstr>B/ Geografická mobilita</vt:lpstr>
      <vt:lpstr>Zaměstnávání občanů ČR v EU</vt:lpstr>
      <vt:lpstr>Zdroje: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Získávání práce,  profesní mobilita</dc:title>
  <dc:creator>MIKI</dc:creator>
  <cp:lastModifiedBy>Paclik</cp:lastModifiedBy>
  <cp:revision>17</cp:revision>
  <dcterms:created xsi:type="dcterms:W3CDTF">2014-04-12T19:28:06Z</dcterms:created>
  <dcterms:modified xsi:type="dcterms:W3CDTF">2014-07-08T15:23:24Z</dcterms:modified>
</cp:coreProperties>
</file>