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57" r:id="rId5"/>
    <p:sldId id="261" r:id="rId6"/>
    <p:sldId id="262" r:id="rId7"/>
    <p:sldId id="263" r:id="rId8"/>
    <p:sldId id="264" r:id="rId9"/>
    <p:sldId id="258" r:id="rId10"/>
    <p:sldId id="260" r:id="rId11"/>
    <p:sldId id="267" r:id="rId12"/>
    <p:sldId id="266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FD97-D289-477B-BBB4-94E6F01D6E77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448D9-D404-4E53-89FF-D45FFEC2B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0217825"/>
              </p:ext>
            </p:extLst>
          </p:nvPr>
        </p:nvGraphicFramePr>
        <p:xfrm>
          <a:off x="1619672" y="2708920"/>
          <a:ext cx="5829300" cy="1395730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VI/2 - Vytváření podmínek pro rozvoj znalostí,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schopností a dovedností v oblasti finanční gramotnosti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Jak financovat 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jednorázové výdaje domácnosti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Postupné spoření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Jednorázově z rezerv: </a:t>
            </a:r>
          </a:p>
          <a:p>
            <a:pPr>
              <a:buNone/>
            </a:pPr>
            <a:r>
              <a:rPr lang="cs-CZ" dirty="0" smtClean="0"/>
              <a:t>			doporučuje se, </a:t>
            </a:r>
            <a:r>
              <a:rPr lang="cs-CZ" smtClean="0"/>
              <a:t>aby činily  </a:t>
            </a:r>
            <a:r>
              <a:rPr lang="cs-CZ" dirty="0" smtClean="0"/>
              <a:t>troj- </a:t>
            </a:r>
          </a:p>
          <a:p>
            <a:pPr>
              <a:buNone/>
            </a:pPr>
            <a:r>
              <a:rPr lang="cs-CZ" dirty="0" smtClean="0"/>
              <a:t>			až šestinásobek měsíčních výdajů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2060"/>
                </a:solidFill>
              </a:rPr>
              <a:t>Půjčka, leasing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Získat příjem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Rizika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Ztráta příjmu:</a:t>
            </a:r>
          </a:p>
          <a:p>
            <a:pPr>
              <a:buNone/>
            </a:pPr>
            <a:r>
              <a:rPr lang="cs-CZ" dirty="0" smtClean="0"/>
              <a:t>	V důsledku nezaměstnanosti, nemoci, poklesu poptávky atd.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Ztráta majetku:</a:t>
            </a:r>
          </a:p>
          <a:p>
            <a:pPr>
              <a:buNone/>
            </a:pPr>
            <a:r>
              <a:rPr lang="cs-CZ" dirty="0" smtClean="0"/>
              <a:t>	V důsledku živelných událostí(povodeň, vichřice, požár), krádeží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Vznik nečekaných výdajů:</a:t>
            </a:r>
          </a:p>
          <a:p>
            <a:pPr>
              <a:buNone/>
            </a:pPr>
            <a:r>
              <a:rPr lang="cs-CZ" dirty="0" smtClean="0"/>
              <a:t>	Např. náhrada škod, které jsme způsobili někomu jinému (např. při dopravní nehodě)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Rezervy v případě výpadku pravidelného příjmu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Majetek: </a:t>
            </a:r>
          </a:p>
          <a:p>
            <a:pPr>
              <a:buNone/>
            </a:pPr>
            <a:r>
              <a:rPr lang="cs-CZ" dirty="0" smtClean="0"/>
              <a:t>	může být v případě nutnosti prodán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Pasivními příjmy:</a:t>
            </a:r>
          </a:p>
          <a:p>
            <a:pPr>
              <a:buNone/>
            </a:pPr>
            <a:r>
              <a:rPr lang="cs-CZ" dirty="0" smtClean="0"/>
              <a:t> 	Nejčastěji z nájmu</a:t>
            </a:r>
            <a:r>
              <a:rPr lang="cs-CZ" smtClean="0"/>
              <a:t>, dividend, </a:t>
            </a:r>
            <a:r>
              <a:rPr lang="cs-CZ" dirty="0" smtClean="0"/>
              <a:t>rent,…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Pojistky:</a:t>
            </a:r>
          </a:p>
          <a:p>
            <a:pPr>
              <a:buNone/>
            </a:pPr>
            <a:r>
              <a:rPr lang="cs-CZ" dirty="0" smtClean="0"/>
              <a:t>	pojištění pracovní neschopnosti, pobytu v nemocnici, úrazové, pojištění trvalé invalidity,…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Zdroje: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Ze zdrojů autorky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7966959"/>
              </p:ext>
            </p:extLst>
          </p:nvPr>
        </p:nvGraphicFramePr>
        <p:xfrm>
          <a:off x="1691680" y="1340768"/>
          <a:ext cx="5829300" cy="422173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Finanční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 gramotnost pro vyšší gymnázium 1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Domácí účetnictví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VY_62_INOVACE_FG0217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- 4. ročník čtyřletého gymnázia</a:t>
                      </a:r>
                    </a:p>
                    <a:p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- 8. </a:t>
                      </a:r>
                      <a:r>
                        <a:rPr lang="cs-CZ" sz="11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ročník osmiletého gymnázia </a:t>
                      </a:r>
                      <a:endParaRPr lang="cs-CZ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Hana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Mikušková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8. 2. 2014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28. 2.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Uvědomuje si význam domácího účetnictví pro praktický ekonomický život domácnosti. Orientuje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se v příjmové i výdajové stránce domácího rozpočtu a v problematice investic.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využít při výkladu nového učiva a při frontálním opakování se třídou.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Domácí účetnictví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7030A0"/>
                </a:solidFill>
              </a:rPr>
              <a:t>Domácí rozpočet: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Přebytek: </a:t>
            </a:r>
            <a:r>
              <a:rPr lang="cs-CZ" dirty="0" smtClean="0"/>
              <a:t>	příjmy jsou vyšší než výdaje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Vyrovnaný rozpočet: </a:t>
            </a:r>
          </a:p>
          <a:p>
            <a:pPr>
              <a:buNone/>
            </a:pPr>
            <a:r>
              <a:rPr lang="cs-CZ" dirty="0" smtClean="0"/>
              <a:t>			příjmy a výdaje jsou ve stejné výši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Schodek = deficit: </a:t>
            </a:r>
          </a:p>
          <a:p>
            <a:pPr>
              <a:buNone/>
            </a:pPr>
            <a:r>
              <a:rPr lang="cs-CZ" dirty="0" smtClean="0"/>
              <a:t>			příjmy jsou nižší než výdaje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 naložit s přebytkem domácího rozpočtu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Typy investic:</a:t>
            </a:r>
          </a:p>
          <a:p>
            <a:pPr>
              <a:buNone/>
            </a:pPr>
            <a:endParaRPr lang="cs-CZ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	Fyzické: </a:t>
            </a:r>
          </a:p>
          <a:p>
            <a:pPr>
              <a:buNone/>
            </a:pPr>
            <a:r>
              <a:rPr lang="cs-CZ" dirty="0" smtClean="0"/>
              <a:t>	prostředky vkládáme do hmotného majetku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7030A0"/>
                </a:solidFill>
              </a:rPr>
              <a:t>Finanční: </a:t>
            </a:r>
          </a:p>
          <a:p>
            <a:pPr>
              <a:buNone/>
            </a:pPr>
            <a:r>
              <a:rPr lang="cs-CZ" dirty="0" smtClean="0"/>
              <a:t>	prostředky vkládáme do produktů finančního trhu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Co předchází investování: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jak dlouho budeme investovat?</a:t>
            </a:r>
          </a:p>
          <a:p>
            <a:endParaRPr lang="cs-CZ" dirty="0" smtClean="0"/>
          </a:p>
          <a:p>
            <a:r>
              <a:rPr lang="cs-CZ" dirty="0" smtClean="0"/>
              <a:t>Jak omezit riziko investování?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>
                <a:solidFill>
                  <a:srgbClr val="002060"/>
                </a:solidFill>
              </a:rPr>
              <a:t>DIVERZIFIKACE INVESTIC 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smtClean="0">
                <a:solidFill>
                  <a:srgbClr val="002060"/>
                </a:solidFill>
              </a:rPr>
              <a:t>= investice rozložit do více možností, </a:t>
            </a:r>
          </a:p>
          <a:p>
            <a:pPr>
              <a:buNone/>
            </a:pPr>
            <a:r>
              <a:rPr lang="cs-CZ" dirty="0" smtClean="0"/>
              <a:t>		   tím se sníží riziko investování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Investice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A/ s nižším rizikem (spoření):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Bankovní vklady</a:t>
            </a:r>
          </a:p>
          <a:p>
            <a:pPr>
              <a:buNone/>
            </a:pPr>
            <a:r>
              <a:rPr lang="cs-CZ" dirty="0" smtClean="0"/>
              <a:t>		Stavební spoření</a:t>
            </a:r>
          </a:p>
          <a:p>
            <a:pPr>
              <a:buNone/>
            </a:pPr>
            <a:r>
              <a:rPr lang="cs-CZ" dirty="0" smtClean="0"/>
              <a:t>		Penzijní připojištění</a:t>
            </a:r>
          </a:p>
          <a:p>
            <a:pPr>
              <a:buNone/>
            </a:pPr>
            <a:r>
              <a:rPr lang="cs-CZ" dirty="0" smtClean="0"/>
              <a:t>		Soukromé životní pojištění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B/ investice s vyšším rizikem: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Podílové fondy</a:t>
            </a:r>
          </a:p>
          <a:p>
            <a:pPr algn="ctr">
              <a:buNone/>
            </a:pPr>
            <a:r>
              <a:rPr lang="cs-CZ" dirty="0" smtClean="0"/>
              <a:t>Nákup dluhopisů</a:t>
            </a:r>
          </a:p>
          <a:p>
            <a:pPr algn="ctr">
              <a:buNone/>
            </a:pPr>
            <a:r>
              <a:rPr lang="cs-CZ" dirty="0" smtClean="0"/>
              <a:t>Investování do akcií</a:t>
            </a:r>
          </a:p>
          <a:p>
            <a:pPr algn="ctr">
              <a:buNone/>
            </a:pPr>
            <a:r>
              <a:rPr lang="cs-CZ" dirty="0" smtClean="0"/>
              <a:t>Investování do majetku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Typy domácího deficitu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Jednorázový:</a:t>
            </a:r>
          </a:p>
          <a:p>
            <a:pPr>
              <a:buNone/>
            </a:pPr>
            <a:r>
              <a:rPr lang="cs-CZ" dirty="0" smtClean="0"/>
              <a:t>	V optimálním případě by měl být kryt rezervou</a:t>
            </a:r>
          </a:p>
          <a:p>
            <a:pPr>
              <a:buNone/>
            </a:pPr>
            <a:r>
              <a:rPr lang="cs-CZ" dirty="0" smtClean="0"/>
              <a:t>	V opačném případě ho řešíme půjčkou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Opakovaný: </a:t>
            </a:r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	</a:t>
            </a:r>
            <a:r>
              <a:rPr lang="cs-CZ" dirty="0" smtClean="0"/>
              <a:t>Kromě jeho krytí budeme muset omezit výdaje, nebo hledat cesty ke zvýšení příjmů.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255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Domácí účetnictví</vt:lpstr>
      <vt:lpstr>Snímek 4</vt:lpstr>
      <vt:lpstr>Jak naložit s přebytkem domácího rozpočtu</vt:lpstr>
      <vt:lpstr>Co předchází investování:</vt:lpstr>
      <vt:lpstr>Investice</vt:lpstr>
      <vt:lpstr>Snímek 8</vt:lpstr>
      <vt:lpstr>Typy domácího deficitu</vt:lpstr>
      <vt:lpstr>Jak financovat  jednorázové výdaje domácnosti</vt:lpstr>
      <vt:lpstr>Rizika</vt:lpstr>
      <vt:lpstr>Rezervy v případě výpadku pravidelného příjmu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domácnosti</dc:title>
  <dc:creator>MIKI</dc:creator>
  <cp:lastModifiedBy>Paclik</cp:lastModifiedBy>
  <cp:revision>25</cp:revision>
  <dcterms:created xsi:type="dcterms:W3CDTF">2014-02-03T19:14:51Z</dcterms:created>
  <dcterms:modified xsi:type="dcterms:W3CDTF">2014-07-08T15:09:47Z</dcterms:modified>
</cp:coreProperties>
</file>