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6" r:id="rId5"/>
    <p:sldId id="282" r:id="rId6"/>
    <p:sldId id="277" r:id="rId7"/>
    <p:sldId id="283" r:id="rId8"/>
    <p:sldId id="278" r:id="rId9"/>
    <p:sldId id="279" r:id="rId10"/>
    <p:sldId id="284" r:id="rId11"/>
    <p:sldId id="280" r:id="rId12"/>
    <p:sldId id="285" r:id="rId13"/>
    <p:sldId id="281" r:id="rId14"/>
    <p:sldId id="286" r:id="rId15"/>
    <p:sldId id="274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0F5F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BF120-A15C-4ABD-9F16-57DFBD91BD79}" type="datetimeFigureOut">
              <a:rPr lang="cs-CZ"/>
              <a:pPr>
                <a:defRPr/>
              </a:pPr>
              <a:t>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5666E-C1D4-4943-A0ED-F22FD7B0EC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F7AB-862C-4F2F-84DC-1E42BA5840E6}" type="datetimeFigureOut">
              <a:rPr lang="cs-CZ"/>
              <a:pPr>
                <a:defRPr/>
              </a:pPr>
              <a:t>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A7B2A-258A-467A-8AB0-01C86EC6BA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D0FD4-8407-458D-B4F8-1ACC9E543A05}" type="datetimeFigureOut">
              <a:rPr lang="cs-CZ"/>
              <a:pPr>
                <a:defRPr/>
              </a:pPr>
              <a:t>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9AE33-C86B-4E00-9F41-D0FFFBD2D2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B6C06-E3F3-40BF-91A3-6918B98DAF91}" type="datetimeFigureOut">
              <a:rPr lang="cs-CZ"/>
              <a:pPr>
                <a:defRPr/>
              </a:pPr>
              <a:t>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7D675-FBBC-45AC-96B0-C5D58B0AF9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9B96A-2BD6-4EC0-9C14-E10F37638513}" type="datetimeFigureOut">
              <a:rPr lang="cs-CZ"/>
              <a:pPr>
                <a:defRPr/>
              </a:pPr>
              <a:t>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47352-2ED9-4E44-BC5A-72BE69EBA8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B44BE-34CA-4213-8642-35C2BBCDDA21}" type="datetimeFigureOut">
              <a:rPr lang="cs-CZ"/>
              <a:pPr>
                <a:defRPr/>
              </a:pPr>
              <a:t>4.10.2013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D2929-A049-4829-9F7E-1078A5BECB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79E2B-9703-41B1-BC6C-0190133204F2}" type="datetimeFigureOut">
              <a:rPr lang="cs-CZ"/>
              <a:pPr>
                <a:defRPr/>
              </a:pPr>
              <a:t>4.10.2013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76BB3-7C54-4B8F-BBC3-CB8BF7AAF2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7229-C335-4A93-A8CB-8A383DC964B9}" type="datetimeFigureOut">
              <a:rPr lang="cs-CZ"/>
              <a:pPr>
                <a:defRPr/>
              </a:pPr>
              <a:t>4.10.2013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28A5-646F-4856-8B7E-59BCEC34D5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8A886-ED71-4C5A-BB36-42CA76406318}" type="datetimeFigureOut">
              <a:rPr lang="cs-CZ"/>
              <a:pPr>
                <a:defRPr/>
              </a:pPr>
              <a:t>4.10.2013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8DAED-1731-4225-B734-6B543A9C1F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57B66-C230-4E88-AED5-BF788F290070}" type="datetimeFigureOut">
              <a:rPr lang="cs-CZ"/>
              <a:pPr>
                <a:defRPr/>
              </a:pPr>
              <a:t>4.10.2013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BBD8B-3BE5-4C09-B3F6-85ADDE0440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D9640-D8A5-4D1A-AE76-4CA70C6AB7ED}" type="datetimeFigureOut">
              <a:rPr lang="cs-CZ"/>
              <a:pPr>
                <a:defRPr/>
              </a:pPr>
              <a:t>4.10.2013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6888F-A788-4D9D-BA65-B9F02CB1B6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DF4958-6C89-41D9-B12C-9EC33B986E98}" type="datetimeFigureOut">
              <a:rPr lang="cs-CZ"/>
              <a:pPr>
                <a:defRPr/>
              </a:pPr>
              <a:t>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7FD03E-8D92-45AA-8A1D-59B10C48C2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obrázek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260350"/>
            <a:ext cx="6143625" cy="150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3314" name="TextovéPole 4"/>
          <p:cNvSpPr txBox="1">
            <a:spLocks noChangeArrowheads="1"/>
          </p:cNvSpPr>
          <p:nvPr/>
        </p:nvSpPr>
        <p:spPr bwMode="auto">
          <a:xfrm>
            <a:off x="0" y="1916113"/>
            <a:ext cx="9144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>
                <a:cs typeface="Arial" charset="0"/>
              </a:rPr>
              <a:t>Vzdělávací materiál</a:t>
            </a:r>
            <a:endParaRPr lang="cs-CZ" sz="2000">
              <a:cs typeface="Arial" charset="0"/>
            </a:endParaRPr>
          </a:p>
          <a:p>
            <a:pPr algn="ctr"/>
            <a:r>
              <a:rPr lang="cs-CZ" sz="1400" b="1">
                <a:cs typeface="Arial" charset="0"/>
              </a:rPr>
              <a:t>vytvořený v projektu OP VK</a:t>
            </a:r>
            <a:endParaRPr lang="cs-CZ" sz="1400">
              <a:cs typeface="Arial" charset="0"/>
            </a:endParaRPr>
          </a:p>
        </p:txBody>
      </p:sp>
      <p:graphicFrame>
        <p:nvGraphicFramePr>
          <p:cNvPr id="13333" name="Group 21"/>
          <p:cNvGraphicFramePr>
            <a:graphicFrameLocks noGrp="1"/>
          </p:cNvGraphicFramePr>
          <p:nvPr/>
        </p:nvGraphicFramePr>
        <p:xfrm>
          <a:off x="1619250" y="2708275"/>
          <a:ext cx="5829300" cy="1202944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Název školy: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Gymnázium, Zábřeh, náměstí Osvobození 20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Číslo projektu: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CZ.1.07/1.5.00/34.0211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Název projektu: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Zlepšení podmínek pro výuku na gymnáziu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Číslo a název klíčové aktivity: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III/2 - Inovace a zkvalitnění výuky prostřednictvím ICT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cs-CZ" sz="2400" dirty="0" smtClean="0">
                <a:latin typeface="Arial" charset="0"/>
                <a:cs typeface="Arial" charset="0"/>
              </a:rPr>
              <a:t>jsme omezování zvláště afekty (pudy, vášněmi)</a:t>
            </a:r>
          </a:p>
          <a:p>
            <a:endParaRPr lang="cs-CZ" sz="2400" dirty="0" smtClean="0">
              <a:latin typeface="Arial" charset="0"/>
              <a:cs typeface="Arial" charset="0"/>
            </a:endParaRPr>
          </a:p>
          <a:p>
            <a:r>
              <a:rPr lang="cs-CZ" sz="2400" dirty="0" smtClean="0">
                <a:latin typeface="Arial" charset="0"/>
                <a:cs typeface="Arial" charset="0"/>
              </a:rPr>
              <a:t>úkolem člověka je bojovat proti nim, zbavit se jich</a:t>
            </a:r>
          </a:p>
          <a:p>
            <a:endParaRPr lang="cs-CZ" sz="2400" b="1" dirty="0" smtClean="0">
              <a:latin typeface="Arial" charset="0"/>
              <a:cs typeface="Arial" charset="0"/>
            </a:endParaRPr>
          </a:p>
          <a:p>
            <a:r>
              <a:rPr lang="cs-CZ" sz="2400" b="1" dirty="0" err="1" smtClean="0">
                <a:latin typeface="Arial" charset="0"/>
                <a:cs typeface="Arial" charset="0"/>
              </a:rPr>
              <a:t>apatheia</a:t>
            </a:r>
            <a:r>
              <a:rPr lang="cs-CZ" sz="2400" dirty="0" smtClean="0">
                <a:latin typeface="Arial" charset="0"/>
                <a:cs typeface="Arial" charset="0"/>
              </a:rPr>
              <a:t> – stav, kdy je člověk osvobozen od vášní</a:t>
            </a:r>
          </a:p>
          <a:p>
            <a:endParaRPr lang="cs-CZ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8229600" cy="5616624"/>
          </a:xfr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cs-CZ" sz="2400" b="1" dirty="0" smtClean="0">
                <a:latin typeface="Arial" charset="0"/>
              </a:rPr>
              <a:t>Marcus Aurelius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„… a především se nerozptyluj a po ničem neprahni, nýbrž buď svobodný…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Pamatuj, že věci se nedotýkají duše, nýbrž trvají mimo ni v nehybném klidu a každé tvé znepokojení vyvěrá toliko z představy v tobě…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Bolest je zlo buď pro tělo – jen ať se tedy tělo o ní vysloví – nebo pro duši, ale ta má moc uchovat si svou jasnou pohodu a nedomnívat se, že je to zlo. Neboť každý soud a každá snaha, každá žádost i nechuť vzniká v našem nitru, a tam žádné zlo nepronikne…“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	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	Co z toho může vyplývat?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2400" dirty="0" smtClean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body" idx="1"/>
          </p:nvPr>
        </p:nvSpPr>
        <p:spPr>
          <a:xfrm>
            <a:off x="457200" y="548679"/>
            <a:ext cx="8229600" cy="557748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Např. 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Jestliže mi někdo ublíží, není to můj problém, ale jeho. 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Mě (mou duši) to nemusí zajímat. 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Mým problémem by bylo, kdybych někomu ublížil já – tím bych poškodil svou duši = narušil svoji ctnost.</a:t>
            </a:r>
          </a:p>
          <a:p>
            <a:endParaRPr lang="cs-CZ" sz="2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/>
          </p:cNvSpPr>
          <p:nvPr>
            <p:ph type="body" idx="1"/>
          </p:nvPr>
        </p:nvSpPr>
        <p:spPr>
          <a:xfrm>
            <a:off x="457200" y="548679"/>
            <a:ext cx="8229600" cy="557748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cs-CZ" sz="2400" b="1" dirty="0" smtClean="0">
                <a:latin typeface="Arial" charset="0"/>
              </a:rPr>
              <a:t>Seneca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„Není podstatné, zemřeme-li dříve či později, na tom záleží, zemřeme-li dobře či špatně. Dobrá smrt však spočívá v úniku před nebezpečím špatného života.“</a:t>
            </a: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	Co z toho vyplývá?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Život pro něj není nejvyšší hodnotou, 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tou je pro něj jen dobrý, důstojný, smysluplný život 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(= nejvyšší ctnost)</a:t>
            </a:r>
          </a:p>
          <a:p>
            <a:endParaRPr lang="cs-CZ" sz="24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/>
          </p:cNvSpPr>
          <p:nvPr>
            <p:ph type="body" idx="1"/>
          </p:nvPr>
        </p:nvSpPr>
        <p:spPr>
          <a:xfrm>
            <a:off x="457200" y="548679"/>
            <a:ext cx="8229600" cy="5577483"/>
          </a:xfrm>
        </p:spPr>
        <p:txBody>
          <a:bodyPr/>
          <a:lstStyle/>
          <a:p>
            <a:r>
              <a:rPr lang="cs-CZ" sz="2400" dirty="0" smtClean="0">
                <a:latin typeface="Arial" charset="0"/>
              </a:rPr>
              <a:t>ctnost člověk nemůže ztratit bez vlastního přičinění (individualismus)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ctnost je dána podřízeností světovému řádu (shodě s přírodou)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za důstojný, svobodný život stojí za to bojovat, zemřít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zbabělá je smrt ze zoufalství, ze strachu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(ne jakákoliv sebevražda!)</a:t>
            </a:r>
          </a:p>
          <a:p>
            <a:endParaRPr lang="cs-CZ" sz="24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457200" y="620687"/>
            <a:ext cx="8229600" cy="55054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Zdroje: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Archiv autorky.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6207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cs-CZ" sz="1400" b="1">
                <a:ea typeface="Times New Roman" pitchFamily="18" charset="0"/>
                <a:cs typeface="Arial" charset="0"/>
              </a:rPr>
              <a:t>Anotace</a:t>
            </a:r>
            <a:endParaRPr lang="cs-CZ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14377" name="Group 4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54949686"/>
              </p:ext>
            </p:extLst>
          </p:nvPr>
        </p:nvGraphicFramePr>
        <p:xfrm>
          <a:off x="1692275" y="1341438"/>
          <a:ext cx="5829300" cy="5235956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Název tematické oblasti: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Filozofie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Název učebního materiálu: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Posókratovské</a:t>
                      </a: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období antické filozofie - úvod, stoicismus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Číslo učebního materiálu: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VY_32_INOVACE_ZSV0311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Vyučovací předmět: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Základy společenských věd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Ročník: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ročník čtyřletého gymnázia, oktáva osmiletého gymnázia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Autor: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Radka Strašilová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Datum vytvoření: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16. 11. 2012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Datum ověření ve výuce: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19. 11. 2012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Druh učebního materiálu: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Prezentace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Očekávaný výstup: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Student objasní východiska pro názorové změny mezi sókratovským a posókratovským obdobím antické filozofie. Charakterizuje názory stoiků, vyjmenuje jejich nejvýznamnější představitele, dokáže vysvětlit pojmy ataraxie, apathea.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Metodické poznámky: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Červeně jsou vyznačené otázky, na které by měli studenti sami hledat odpověď, tzn. je potřeba jim poskytnout prostor k přemýšlení. Citáty Marca Aurelia a </a:t>
                      </a:r>
                      <a:r>
                        <a:rPr kumimoji="0" lang="cs-CZ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Senecy</a:t>
                      </a: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je možné zadat jako východiska úvahy za domácí úkol.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dirty="0" err="1" smtClean="0">
                <a:latin typeface="Arial" charset="0"/>
              </a:rPr>
              <a:t>Posókratovské</a:t>
            </a:r>
            <a:r>
              <a:rPr lang="cs-CZ" sz="3600" dirty="0" smtClean="0">
                <a:latin typeface="Arial" charset="0"/>
              </a:rPr>
              <a:t> období</a:t>
            </a:r>
            <a:br>
              <a:rPr lang="cs-CZ" sz="3600" dirty="0" smtClean="0">
                <a:latin typeface="Arial" charset="0"/>
              </a:rPr>
            </a:br>
            <a:r>
              <a:rPr lang="cs-CZ" sz="2400" dirty="0" smtClean="0">
                <a:latin typeface="Arial" charset="0"/>
              </a:rPr>
              <a:t>4. století p. n. l. – 1. století n. l.</a:t>
            </a:r>
            <a:br>
              <a:rPr lang="cs-CZ" sz="2400" dirty="0" smtClean="0">
                <a:latin typeface="Arial" charset="0"/>
              </a:rPr>
            </a:br>
            <a:endParaRPr lang="cs-CZ" sz="2400" dirty="0" smtClean="0">
              <a:latin typeface="Arial" charset="0"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  <a:latin typeface="Arial" charset="0"/>
              </a:rPr>
              <a:t>Úvod</a:t>
            </a:r>
            <a:r>
              <a:rPr lang="cs-CZ" sz="2800" smtClean="0">
                <a:solidFill>
                  <a:schemeClr val="tx1"/>
                </a:solidFill>
                <a:latin typeface="Arial" charset="0"/>
              </a:rPr>
              <a:t>, stoicismus</a:t>
            </a:r>
            <a:endParaRPr lang="cs-CZ" sz="2800" dirty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29600" cy="550547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rozpad říše Alexandra Makedonského</a:t>
            </a:r>
          </a:p>
          <a:p>
            <a:pPr>
              <a:lnSpc>
                <a:spcPct val="90000"/>
              </a:lnSpc>
            </a:pPr>
            <a:endParaRPr lang="cs-CZ" sz="24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řečí dvora a duchovní elity řečtina </a:t>
            </a:r>
          </a:p>
          <a:p>
            <a:pPr>
              <a:lnSpc>
                <a:spcPct val="90000"/>
              </a:lnSpc>
            </a:pPr>
            <a:endParaRPr lang="cs-CZ" sz="24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řecká kultura = základ evropské vzdělanosti</a:t>
            </a:r>
          </a:p>
          <a:p>
            <a:pPr>
              <a:lnSpc>
                <a:spcPct val="90000"/>
              </a:lnSpc>
            </a:pPr>
            <a:endParaRPr lang="cs-CZ" sz="24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Athény stále duchovním centrem,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vedle nich např. i Alexandrie</a:t>
            </a:r>
          </a:p>
          <a:p>
            <a:pPr>
              <a:lnSpc>
                <a:spcPct val="90000"/>
              </a:lnSpc>
            </a:pPr>
            <a:endParaRPr lang="cs-CZ" sz="24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synkretismus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(mísení řeckého myšlení s orientálními naukami a 	náboženstvími)</a:t>
            </a:r>
          </a:p>
          <a:p>
            <a:pPr>
              <a:lnSpc>
                <a:spcPct val="90000"/>
              </a:lnSpc>
            </a:pPr>
            <a:endParaRPr lang="cs-CZ" sz="24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cs-CZ" sz="2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29600" cy="5505474"/>
          </a:xfrm>
        </p:spPr>
        <p:txBody>
          <a:bodyPr/>
          <a:lstStyle/>
          <a:p>
            <a:r>
              <a:rPr lang="cs-CZ" sz="2400" dirty="0" smtClean="0">
                <a:latin typeface="Arial" charset="0"/>
              </a:rPr>
              <a:t>řecká kultura pozbývá národního charakteru, ale prosazuje se i římské kultuře</a:t>
            </a:r>
            <a:endParaRPr lang="cs-CZ" dirty="0" smtClean="0"/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pro původní filozofii spíše obdobím úpadku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b="1" dirty="0" smtClean="0">
                <a:latin typeface="Arial" charset="0"/>
              </a:rPr>
              <a:t>slavní učenci: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</a:t>
            </a:r>
            <a:r>
              <a:rPr lang="cs-CZ" sz="2400" dirty="0" err="1" smtClean="0">
                <a:latin typeface="Arial" charset="0"/>
              </a:rPr>
              <a:t>Eukleidés</a:t>
            </a:r>
            <a:r>
              <a:rPr lang="cs-CZ" sz="2400" dirty="0" smtClean="0">
                <a:latin typeface="Arial" charset="0"/>
              </a:rPr>
              <a:t> – geometrie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</a:t>
            </a:r>
            <a:r>
              <a:rPr lang="cs-CZ" sz="2400" dirty="0" err="1" smtClean="0">
                <a:latin typeface="Arial" charset="0"/>
              </a:rPr>
              <a:t>Archimédés</a:t>
            </a:r>
            <a:r>
              <a:rPr lang="cs-CZ" sz="2400" dirty="0" smtClean="0">
                <a:latin typeface="Arial" charset="0"/>
              </a:rPr>
              <a:t> – mechanika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Ptolemaios – astronomie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</a:t>
            </a:r>
            <a:r>
              <a:rPr lang="cs-CZ" sz="2400" dirty="0" err="1" smtClean="0">
                <a:latin typeface="Arial" charset="0"/>
              </a:rPr>
              <a:t>Galénos</a:t>
            </a:r>
            <a:r>
              <a:rPr lang="cs-CZ" sz="2400" dirty="0" smtClean="0">
                <a:latin typeface="Arial" charset="0"/>
              </a:rPr>
              <a:t> - lékařství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8229600" cy="5688632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cs-CZ" sz="2800" b="1" dirty="0" smtClean="0">
                <a:latin typeface="Arial" charset="0"/>
              </a:rPr>
              <a:t>Stoikové</a:t>
            </a:r>
          </a:p>
          <a:p>
            <a:pPr>
              <a:lnSpc>
                <a:spcPct val="90000"/>
              </a:lnSpc>
            </a:pPr>
            <a:endParaRPr lang="cs-CZ" sz="24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dirty="0" err="1" smtClean="0">
                <a:latin typeface="Arial" charset="0"/>
              </a:rPr>
              <a:t>stoá</a:t>
            </a:r>
            <a:r>
              <a:rPr lang="cs-CZ" sz="2400" dirty="0" smtClean="0">
                <a:latin typeface="Arial" charset="0"/>
              </a:rPr>
              <a:t> </a:t>
            </a:r>
            <a:r>
              <a:rPr lang="cs-CZ" sz="2400" dirty="0" err="1" smtClean="0">
                <a:latin typeface="Arial" charset="0"/>
              </a:rPr>
              <a:t>poikilé</a:t>
            </a:r>
            <a:r>
              <a:rPr lang="cs-CZ" sz="2400" dirty="0" smtClean="0">
                <a:latin typeface="Arial" charset="0"/>
              </a:rPr>
              <a:t> – barevná sloupová síň</a:t>
            </a:r>
          </a:p>
          <a:p>
            <a:pPr>
              <a:lnSpc>
                <a:spcPct val="90000"/>
              </a:lnSpc>
            </a:pPr>
            <a:endParaRPr lang="cs-CZ" sz="2400" dirty="0" smtClean="0">
              <a:latin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400" b="1" dirty="0" smtClean="0">
                <a:latin typeface="Arial" charset="0"/>
              </a:rPr>
              <a:t>Představitelé:</a:t>
            </a:r>
          </a:p>
          <a:p>
            <a:pPr>
              <a:lnSpc>
                <a:spcPct val="90000"/>
              </a:lnSpc>
            </a:pPr>
            <a:endParaRPr lang="cs-CZ" sz="24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dirty="0" err="1" smtClean="0">
                <a:latin typeface="Arial" charset="0"/>
              </a:rPr>
              <a:t>Zenón</a:t>
            </a:r>
            <a:r>
              <a:rPr lang="cs-CZ" sz="2400" dirty="0" smtClean="0">
                <a:latin typeface="Arial" charset="0"/>
              </a:rPr>
              <a:t> z </a:t>
            </a:r>
            <a:r>
              <a:rPr lang="cs-CZ" sz="2400" dirty="0" err="1" smtClean="0">
                <a:latin typeface="Arial" charset="0"/>
              </a:rPr>
              <a:t>Kítia</a:t>
            </a:r>
            <a:r>
              <a:rPr lang="cs-CZ" sz="2400" dirty="0" smtClean="0">
                <a:latin typeface="Arial" charset="0"/>
              </a:rPr>
              <a:t> (340 -265 př. n. l.) - zakladatel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Seneca (4 – 65 n. l.) – vychovatel císaře Nera</a:t>
            </a:r>
          </a:p>
          <a:p>
            <a:pPr>
              <a:lnSpc>
                <a:spcPct val="90000"/>
              </a:lnSpc>
            </a:pPr>
            <a:r>
              <a:rPr lang="cs-CZ" sz="2400" dirty="0" err="1" smtClean="0">
                <a:latin typeface="Arial" charset="0"/>
              </a:rPr>
              <a:t>Epiktetos</a:t>
            </a:r>
            <a:r>
              <a:rPr lang="cs-CZ" sz="2400" dirty="0" smtClean="0">
                <a:latin typeface="Arial" charset="0"/>
              </a:rPr>
              <a:t> (46 - 130 n. l.) – Rukověť morálky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Marcus Aurelius (125 – 180 n. l.) – Hovory k sobě</a:t>
            </a:r>
          </a:p>
          <a:p>
            <a:pPr>
              <a:lnSpc>
                <a:spcPct val="90000"/>
              </a:lnSpc>
            </a:pPr>
            <a:endParaRPr lang="cs-CZ" sz="24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svůj systém dělí na logiku, fyziku a etiku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– nejdůležitější (logika a fyzika pouze předstupně)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dirty="0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1"/>
          </p:nvPr>
        </p:nvSpPr>
        <p:spPr>
          <a:xfrm>
            <a:off x="250825" y="548680"/>
            <a:ext cx="8229600" cy="576064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400" b="1" dirty="0" smtClean="0">
                <a:latin typeface="Arial" charset="0"/>
              </a:rPr>
              <a:t>Logika</a:t>
            </a:r>
          </a:p>
          <a:p>
            <a:r>
              <a:rPr lang="cs-CZ" sz="2400" dirty="0" smtClean="0">
                <a:latin typeface="Arial" charset="0"/>
              </a:rPr>
              <a:t>vycházejí z Aristotela</a:t>
            </a:r>
          </a:p>
          <a:p>
            <a:r>
              <a:rPr lang="cs-CZ" sz="2400" dirty="0" smtClean="0">
                <a:latin typeface="Arial" charset="0"/>
              </a:rPr>
              <a:t>dělí ji na rétoriku a dialektiku</a:t>
            </a:r>
          </a:p>
          <a:p>
            <a:r>
              <a:rPr lang="cs-CZ" sz="2400" dirty="0" smtClean="0">
                <a:latin typeface="Arial" charset="0"/>
              </a:rPr>
              <a:t>empirici – 	poznání musí vycházet z jednotlivého, ze 		zkušenosti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- duch je při narození „tabula rasa“</a:t>
            </a:r>
          </a:p>
          <a:p>
            <a:pPr>
              <a:buFont typeface="Arial" charset="0"/>
              <a:buNone/>
            </a:pPr>
            <a:endParaRPr lang="cs-CZ" sz="2400" b="1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b="1" dirty="0" smtClean="0">
                <a:latin typeface="Arial" charset="0"/>
              </a:rPr>
              <a:t>Fyzika</a:t>
            </a:r>
          </a:p>
          <a:p>
            <a:r>
              <a:rPr lang="cs-CZ" sz="2400" dirty="0" smtClean="0">
                <a:latin typeface="Arial" charset="0"/>
              </a:rPr>
              <a:t>materialismus</a:t>
            </a:r>
          </a:p>
          <a:p>
            <a:r>
              <a:rPr lang="cs-CZ" sz="2400" dirty="0" smtClean="0">
                <a:latin typeface="Arial" charset="0"/>
              </a:rPr>
              <a:t>monismus – formující síla (logos, </a:t>
            </a:r>
            <a:r>
              <a:rPr lang="cs-CZ" sz="2400" dirty="0" err="1" smtClean="0">
                <a:latin typeface="Arial" charset="0"/>
              </a:rPr>
              <a:t>nús</a:t>
            </a:r>
            <a:r>
              <a:rPr lang="cs-CZ" sz="2400" dirty="0" smtClean="0">
                <a:latin typeface="Arial" charset="0"/>
              </a:rPr>
              <a:t>, duše, nutnost, 		bůh) působí zevnitř</a:t>
            </a:r>
          </a:p>
          <a:p>
            <a:r>
              <a:rPr lang="cs-CZ" sz="2400" dirty="0" smtClean="0">
                <a:latin typeface="Arial" charset="0"/>
              </a:rPr>
              <a:t>vliv </a:t>
            </a:r>
            <a:r>
              <a:rPr lang="cs-CZ" sz="2400" dirty="0" err="1" smtClean="0">
                <a:latin typeface="Arial" charset="0"/>
              </a:rPr>
              <a:t>Hérakleita</a:t>
            </a:r>
            <a:r>
              <a:rPr lang="cs-CZ" sz="2400" dirty="0" smtClean="0">
                <a:latin typeface="Arial" charset="0"/>
              </a:rPr>
              <a:t> – zákonitost</a:t>
            </a:r>
          </a:p>
          <a:p>
            <a:r>
              <a:rPr lang="cs-CZ" sz="2400" dirty="0" smtClean="0">
                <a:latin typeface="Arial" charset="0"/>
              </a:rPr>
              <a:t>i </a:t>
            </a:r>
            <a:r>
              <a:rPr lang="cs-CZ" sz="2400" dirty="0" err="1" smtClean="0">
                <a:latin typeface="Arial" charset="0"/>
              </a:rPr>
              <a:t>pantheistické</a:t>
            </a:r>
            <a:r>
              <a:rPr lang="cs-CZ" sz="2400" dirty="0" smtClean="0">
                <a:latin typeface="Arial" charset="0"/>
              </a:rPr>
              <a:t> názory</a:t>
            </a: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/>
          </p:cNvSpPr>
          <p:nvPr>
            <p:ph type="body" idx="1"/>
          </p:nvPr>
        </p:nvSpPr>
        <p:spPr>
          <a:xfrm>
            <a:off x="457200" y="548679"/>
            <a:ext cx="8229600" cy="557748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400" b="1" dirty="0" smtClean="0">
                <a:latin typeface="Arial" charset="0"/>
              </a:rPr>
              <a:t>Etika</a:t>
            </a:r>
          </a:p>
          <a:p>
            <a:pPr>
              <a:buFont typeface="Arial" charset="0"/>
              <a:buNone/>
            </a:pPr>
            <a:endParaRPr lang="cs-CZ" sz="2400" b="1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Ctnost – život ve shodě s přírodou</a:t>
            </a: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	Co to znamená? Co je přirozenost?</a:t>
            </a:r>
          </a:p>
          <a:p>
            <a:pPr>
              <a:buFont typeface="Arial" charset="0"/>
              <a:buNone/>
            </a:pPr>
            <a:endParaRPr lang="cs-CZ" sz="2400" dirty="0" smtClean="0">
              <a:solidFill>
                <a:srgbClr val="FF0000"/>
              </a:solidFill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Člověk má být prostý, důstojný, dobrý, bohabojný, má ctít právo, milovat bližní, plnit si své povinnosti 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↓↓↓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Záruka zachování světového řádu (tzn. přirozenosti)</a:t>
            </a:r>
            <a:r>
              <a:rPr lang="cs-CZ" sz="4400" dirty="0" smtClean="0"/>
              <a:t> </a:t>
            </a:r>
          </a:p>
          <a:p>
            <a:pPr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body" idx="1"/>
          </p:nvPr>
        </p:nvSpPr>
        <p:spPr>
          <a:xfrm>
            <a:off x="457200" y="548679"/>
            <a:ext cx="8229600" cy="557748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Čím je život (člověk) ovlivněn?</a:t>
            </a:r>
          </a:p>
          <a:p>
            <a:pPr marL="609600" indent="-609600">
              <a:buFontTx/>
              <a:buNone/>
            </a:pPr>
            <a:endParaRPr lang="cs-CZ" sz="2400" b="1" dirty="0" smtClean="0">
              <a:latin typeface="Arial" charset="0"/>
            </a:endParaRPr>
          </a:p>
          <a:p>
            <a:pPr marL="0" indent="0">
              <a:buNone/>
            </a:pPr>
            <a:r>
              <a:rPr lang="cs-CZ" sz="2400" b="1" dirty="0" smtClean="0">
                <a:latin typeface="Arial" charset="0"/>
              </a:rPr>
              <a:t>1.    Tzv. věcmi v naší moci</a:t>
            </a:r>
            <a:r>
              <a:rPr lang="cs-CZ" sz="2400" dirty="0" smtClean="0">
                <a:latin typeface="Arial" charset="0"/>
              </a:rPr>
              <a:t> </a:t>
            </a:r>
          </a:p>
          <a:p>
            <a:pPr marL="609600" indent="-609600">
              <a:buFontTx/>
              <a:buNone/>
            </a:pPr>
            <a:r>
              <a:rPr lang="cs-CZ" sz="2400" dirty="0" smtClean="0">
                <a:latin typeface="Arial" charset="0"/>
              </a:rPr>
              <a:t>			- našimi pocity, prožitky, přáními</a:t>
            </a:r>
          </a:p>
          <a:p>
            <a:pPr marL="609600" indent="-609600">
              <a:buFontTx/>
              <a:buNone/>
            </a:pPr>
            <a:endParaRPr lang="cs-CZ" sz="2400" b="1" dirty="0" smtClean="0">
              <a:latin typeface="Arial" charset="0"/>
            </a:endParaRPr>
          </a:p>
          <a:p>
            <a:pPr marL="609600" indent="-609600">
              <a:buFontTx/>
              <a:buNone/>
            </a:pPr>
            <a:r>
              <a:rPr lang="cs-CZ" sz="2400" b="1" dirty="0" smtClean="0">
                <a:latin typeface="Arial" charset="0"/>
              </a:rPr>
              <a:t>2.</a:t>
            </a:r>
            <a:r>
              <a:rPr lang="cs-CZ" sz="2400" dirty="0" smtClean="0">
                <a:latin typeface="Arial" charset="0"/>
              </a:rPr>
              <a:t>   	</a:t>
            </a:r>
            <a:r>
              <a:rPr lang="cs-CZ" sz="2400" b="1" dirty="0" smtClean="0">
                <a:latin typeface="Arial" charset="0"/>
              </a:rPr>
              <a:t>Tzv. věcmi mimo naši moc</a:t>
            </a:r>
          </a:p>
          <a:p>
            <a:pPr marL="609600" indent="-609600">
              <a:buFontTx/>
              <a:buNone/>
            </a:pPr>
            <a:r>
              <a:rPr lang="cs-CZ" sz="2400" dirty="0" smtClean="0">
                <a:latin typeface="Arial" charset="0"/>
              </a:rPr>
              <a:t>			- zdravím, majetkem, slávou, 			  		jinými lidmi atd.</a:t>
            </a:r>
          </a:p>
          <a:p>
            <a:pPr marL="609600" indent="-609600">
              <a:buFont typeface="Arial" charset="0"/>
              <a:buNone/>
            </a:pPr>
            <a:r>
              <a:rPr lang="cs-CZ" sz="2400" b="1" dirty="0" smtClean="0">
                <a:latin typeface="Arial" charset="0"/>
                <a:cs typeface="Arial" charset="0"/>
              </a:rPr>
              <a:t>↓↓↓</a:t>
            </a:r>
          </a:p>
          <a:p>
            <a:pPr marL="609600" indent="-609600"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Člověk si má vypěstovat lhostejnost k </a:t>
            </a:r>
            <a:r>
              <a:rPr lang="cs-CZ" sz="2400" dirty="0" err="1" smtClean="0">
                <a:latin typeface="Arial" charset="0"/>
                <a:cs typeface="Arial" charset="0"/>
              </a:rPr>
              <a:t>tomu,co</a:t>
            </a:r>
            <a:r>
              <a:rPr lang="cs-CZ" sz="2400" dirty="0" smtClean="0">
                <a:latin typeface="Arial" charset="0"/>
                <a:cs typeface="Arial" charset="0"/>
              </a:rPr>
              <a:t> přichází z vnějšku, a tak dosáhne duševního klidu – </a:t>
            </a:r>
            <a:r>
              <a:rPr lang="cs-CZ" sz="2400" b="1" dirty="0" smtClean="0">
                <a:latin typeface="Arial" charset="0"/>
                <a:cs typeface="Arial" charset="0"/>
              </a:rPr>
              <a:t>ataraxie</a:t>
            </a:r>
          </a:p>
          <a:p>
            <a:pPr marL="609600" indent="-609600">
              <a:buFont typeface="Arial" charset="0"/>
              <a:buNone/>
            </a:pPr>
            <a:endParaRPr lang="cs-CZ" sz="2400" b="1" dirty="0" smtClean="0">
              <a:latin typeface="Arial" charset="0"/>
              <a:cs typeface="Arial" charset="0"/>
            </a:endParaRPr>
          </a:p>
          <a:p>
            <a:pPr marL="609600" indent="-609600"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434</Words>
  <Application>Microsoft Office PowerPoint</Application>
  <PresentationFormat>Předvádění na obrazovce (4:3)</PresentationFormat>
  <Paragraphs>137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Snímek 1</vt:lpstr>
      <vt:lpstr>Snímek 2</vt:lpstr>
      <vt:lpstr>Posókratovské období 4. století p. n. l. – 1. století n. l. 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Paclik</dc:creator>
  <cp:lastModifiedBy>Strasilova</cp:lastModifiedBy>
  <cp:revision>26</cp:revision>
  <dcterms:created xsi:type="dcterms:W3CDTF">2013-02-22T10:43:58Z</dcterms:created>
  <dcterms:modified xsi:type="dcterms:W3CDTF">2013-10-04T08:04:38Z</dcterms:modified>
</cp:coreProperties>
</file>