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1" r:id="rId9"/>
    <p:sldId id="283" r:id="rId10"/>
    <p:sldId id="282" r:id="rId11"/>
    <p:sldId id="274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0F5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D8C4-B1FC-4495-822A-92893047CBBC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CB9E-AF3C-46B2-9D0D-517FBBC688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54B2-A1EF-421C-9544-07F52A822AF8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EC0D9-A4B2-46E4-B1DC-AC169B1F9B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7957-1484-4146-824D-AEB9F1C2B4C5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E34BD-320A-4F33-8D34-B2F736631F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92CAE-0946-444B-8C4D-45538F7CF005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11BB-0B5C-4F75-B98A-C19078C9B5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854F-0F2B-4B6A-9243-EB219E8367D6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77F4-EE43-4796-A598-7174F65A99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4579-3166-41DA-9717-C28E71970F91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695C-DAE3-4ED9-91B0-6B64C38B8D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A86F-5327-4D82-9FF3-3C1E914B26F3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ABF42-4B7E-43ED-BED7-1DF792731C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6D747-DEA0-44B0-AEE9-FDDA4D07089A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B57A-602D-4281-A94C-645714F73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89F37-F565-4EBC-ADD3-4AEAE972ECA0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B71BB-7C05-4E88-B60F-E4DA49B62E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C159E-2732-414E-A19A-44D0C744CF4E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A4361-2415-4641-81B1-5FE04F9D5D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E570-8E7E-492E-A2A7-14B8A0257DED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86FE-26C4-41F4-BE5A-8A3103F906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0F0C0C-485A-4F72-A9D2-7FE418E2C90F}" type="datetimeFigureOut">
              <a:rPr lang="cs-CZ"/>
              <a:pPr>
                <a:defRPr/>
              </a:pPr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9E1046-1FA2-4F7F-B80D-C86C9BDF18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60350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4"/>
          <p:cNvSpPr txBox="1">
            <a:spLocks noChangeArrowheads="1"/>
          </p:cNvSpPr>
          <p:nvPr/>
        </p:nvSpPr>
        <p:spPr bwMode="auto">
          <a:xfrm>
            <a:off x="0" y="1916113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cs typeface="Arial" charset="0"/>
              </a:rPr>
              <a:t>Vzdělávací materiál</a:t>
            </a:r>
            <a:endParaRPr lang="cs-CZ" sz="2000">
              <a:cs typeface="Arial" charset="0"/>
            </a:endParaRPr>
          </a:p>
          <a:p>
            <a:pPr algn="ctr"/>
            <a:r>
              <a:rPr lang="cs-CZ" sz="1400" b="1">
                <a:cs typeface="Arial" charset="0"/>
              </a:rPr>
              <a:t>vytvořený v projektu OP VK</a:t>
            </a:r>
            <a:endParaRPr lang="cs-CZ" sz="1400">
              <a:cs typeface="Arial" charset="0"/>
            </a:endParaRPr>
          </a:p>
        </p:txBody>
      </p:sp>
      <p:graphicFrame>
        <p:nvGraphicFramePr>
          <p:cNvPr id="13333" name="Group 21"/>
          <p:cNvGraphicFramePr>
            <a:graphicFrameLocks noGrp="1"/>
          </p:cNvGraphicFramePr>
          <p:nvPr/>
        </p:nvGraphicFramePr>
        <p:xfrm>
          <a:off x="1619250" y="2708275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školy: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Gymnázium, Zábřeh, náměstí Osvobození 20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CZ.1.07/1.5.00/34.0211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Zlepšení podmínek pro výuku na gymnáziu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a název klíčové aktivity: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III/2 - Inovace a zkvalitnění výuky prostřednictvím ICT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cs-CZ" sz="2400" b="1" dirty="0" smtClean="0">
                <a:latin typeface="Arial" charset="0"/>
              </a:rPr>
              <a:t>Opakování:</a:t>
            </a:r>
          </a:p>
          <a:p>
            <a:pPr marL="609600" indent="-609600">
              <a:buFontTx/>
              <a:buChar char="•"/>
            </a:pPr>
            <a:r>
              <a:rPr lang="cs-CZ" sz="2400" dirty="0" smtClean="0">
                <a:latin typeface="Arial" charset="0"/>
              </a:rPr>
              <a:t>Porovnej Aristotelovu metafyziku s Platónovou ontologií.</a:t>
            </a:r>
          </a:p>
          <a:p>
            <a:pPr marL="609600" indent="-609600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marL="609600" indent="-609600">
              <a:buFontTx/>
              <a:buChar char="•"/>
            </a:pPr>
            <a:r>
              <a:rPr lang="cs-CZ" sz="2400" dirty="0" smtClean="0">
                <a:latin typeface="Arial" charset="0"/>
              </a:rPr>
              <a:t>Jak se dívá </a:t>
            </a:r>
            <a:r>
              <a:rPr lang="cs-CZ" sz="2400" dirty="0" err="1" smtClean="0">
                <a:latin typeface="Arial" charset="0"/>
              </a:rPr>
              <a:t>Aristotelés</a:t>
            </a:r>
            <a:r>
              <a:rPr lang="cs-CZ" sz="2400" dirty="0" smtClean="0">
                <a:latin typeface="Arial" charset="0"/>
              </a:rPr>
              <a:t> na možnosti poznání? Je jeho názor totožný s Platónem?</a:t>
            </a:r>
          </a:p>
          <a:p>
            <a:pPr marL="609600" indent="-609600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marL="609600" indent="-609600">
              <a:buFontTx/>
              <a:buChar char="•"/>
            </a:pPr>
            <a:r>
              <a:rPr lang="cs-CZ" sz="2400" dirty="0" smtClean="0">
                <a:latin typeface="Arial" charset="0"/>
              </a:rPr>
              <a:t>V čem spočívá základní rozdíl v pojetí státu u Aristotela a Platóna?</a:t>
            </a:r>
          </a:p>
          <a:p>
            <a:pPr marL="609600" indent="-609600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marL="609600" indent="-609600">
              <a:buFontTx/>
              <a:buChar char="•"/>
            </a:pPr>
            <a:r>
              <a:rPr lang="cs-CZ" sz="2400" dirty="0" smtClean="0">
                <a:latin typeface="Arial" charset="0"/>
              </a:rPr>
              <a:t>Proč je podle Aristotela důležité soukromé vlastnictví?</a:t>
            </a:r>
          </a:p>
          <a:p>
            <a:pPr marL="609600" indent="-609600">
              <a:buFontTx/>
              <a:buNone/>
            </a:pPr>
            <a:r>
              <a:rPr lang="cs-CZ" sz="2400" dirty="0" smtClean="0">
                <a:latin typeface="Arial" charset="0"/>
              </a:rPr>
              <a:t>	Souhlasíš s jeho názorem? Potvrdila historie správnost jeho názoru?</a:t>
            </a:r>
          </a:p>
          <a:p>
            <a:pPr marL="609600" indent="-609600">
              <a:buFontTx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476671"/>
            <a:ext cx="8229600" cy="564949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Zdroje: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Archiv autorky.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6207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sz="1400" b="1">
                <a:ea typeface="Times New Roman" pitchFamily="18" charset="0"/>
                <a:cs typeface="Arial" charset="0"/>
              </a:rPr>
              <a:t>Anotace</a:t>
            </a:r>
            <a:endParaRPr lang="cs-CZ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4377" name="Group 4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2012983"/>
              </p:ext>
            </p:extLst>
          </p:nvPr>
        </p:nvGraphicFramePr>
        <p:xfrm>
          <a:off x="1692275" y="1341438"/>
          <a:ext cx="5829300" cy="4464812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tematické oblasti: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Filozofie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Aristotelés – etika, význam, opakování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VY_32_INOVACE_ZSV0310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Vyučovací předmět: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Základy společenských věd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Ročník: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ročník čtyřletého gymnázia, oktáva osmiletého gymnázia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Autor: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Radka Strašilová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3. 11. 2012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ověření ve výuce: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12. 11. 2012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Druh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Prezentace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Očekávaný výstup: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Student zná Aristotelovy základní etické názory, uvědomuje si jeho význam pro světovou filozofii, dokáže provést porovnání Aristotelových názorů s názory Platónovými.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Metodické poznámky: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Červeně jsou vyznačené otázky, na které by měli studenti sami hledat odpověď, tzn. je potřeba jim poskytnout prostor k přemýšlení. 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smtClean="0">
                <a:latin typeface="Arial" charset="0"/>
              </a:rPr>
              <a:t>Aristoteles </a:t>
            </a:r>
            <a:r>
              <a:rPr lang="cs-CZ" sz="3600" smtClean="0">
                <a:latin typeface="Arial" charset="0"/>
              </a:rPr>
              <a:t/>
            </a:r>
            <a:br>
              <a:rPr lang="cs-CZ" sz="3600" smtClean="0">
                <a:latin typeface="Arial" charset="0"/>
              </a:rPr>
            </a:br>
            <a:r>
              <a:rPr lang="cs-CZ" sz="3600" smtClean="0">
                <a:latin typeface="Arial" charset="0"/>
              </a:rPr>
              <a:t>– </a:t>
            </a:r>
            <a:r>
              <a:rPr lang="cs-CZ" sz="3600" dirty="0" smtClean="0">
                <a:latin typeface="Arial" charset="0"/>
              </a:rPr>
              <a:t>etika</a:t>
            </a:r>
            <a:r>
              <a:rPr lang="cs-CZ" sz="3600" dirty="0" smtClean="0">
                <a:latin typeface="Arial" charset="0"/>
              </a:rPr>
              <a:t>, význam, opakování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404663"/>
            <a:ext cx="8229600" cy="57214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stejně jako Platon si myslí, že je duše cennější než tělo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neuznává ale svět idejí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pozoruje skutečný svět – přírodu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porovnává člověka se zvířaty </a:t>
            </a:r>
            <a:r>
              <a:rPr lang="en-US" sz="2400" dirty="0" smtClean="0">
                <a:latin typeface="Arial" charset="0"/>
                <a:cs typeface="Arial" charset="0"/>
              </a:rPr>
              <a:t>=&gt;</a:t>
            </a:r>
            <a:r>
              <a:rPr lang="cs-CZ" sz="2400" dirty="0" smtClean="0">
                <a:latin typeface="Arial" charset="0"/>
                <a:cs typeface="Arial" charset="0"/>
              </a:rPr>
              <a:t> otázky: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  <a:r>
              <a:rPr lang="cs-CZ" sz="2400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Co má člověk se zvířaty společného?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	Tělesné síly a nižší duševní síly.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	</a:t>
            </a:r>
            <a:r>
              <a:rPr lang="cs-CZ" sz="2400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Čím se člověk od zvířat odlišuje?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		</a:t>
            </a:r>
            <a:r>
              <a:rPr lang="cs-CZ" sz="2400" dirty="0" smtClean="0">
                <a:latin typeface="Arial" charset="0"/>
                <a:cs typeface="Arial" charset="0"/>
              </a:rPr>
              <a:t>Je schopen myslet a poznávat.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404663"/>
            <a:ext cx="8229600" cy="5721499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Nejvyšší lidská ctnost = dokonalost myšlení a poznávání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Ctnosti: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praktické – pramení z vlastností 				     společných člověku se zvířaty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vyšší (dianoetické, </a:t>
            </a:r>
            <a:r>
              <a:rPr lang="cs-CZ" sz="2400" dirty="0" err="1" smtClean="0">
                <a:latin typeface="Arial" charset="0"/>
              </a:rPr>
              <a:t>dianoia</a:t>
            </a:r>
            <a:r>
              <a:rPr lang="cs-CZ" sz="2400" dirty="0" smtClean="0">
                <a:latin typeface="Arial" charset="0"/>
              </a:rPr>
              <a:t> = rozum)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  - radost z poznání a vědění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  - pomáhají člověku být dobrým</a:t>
            </a:r>
          </a:p>
          <a:p>
            <a:pPr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404663"/>
            <a:ext cx="8229600" cy="5721499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Být dobrý 	= být schopný k dílu (něco umět)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		= přispívat k dosažení všeobecné blaženosti</a:t>
            </a:r>
          </a:p>
          <a:p>
            <a:pPr>
              <a:buFont typeface="Arial" charset="0"/>
              <a:buNone/>
            </a:pPr>
            <a:endParaRPr lang="cs-CZ" sz="2400" dirty="0" smtClean="0">
              <a:solidFill>
                <a:srgbClr val="FF0066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0066"/>
                </a:solidFill>
                <a:latin typeface="Arial" charset="0"/>
              </a:rPr>
              <a:t>	Můžeme blaženosti dosáhnout?</a:t>
            </a:r>
            <a:endParaRPr lang="cs-CZ" sz="2400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Pocit blaženosti je vyvoláván účelným uplatňováním lidských sil a schopností.</a:t>
            </a:r>
          </a:p>
          <a:p>
            <a:pPr>
              <a:buFont typeface="Arial" charset="0"/>
              <a:buNone/>
            </a:pPr>
            <a:endParaRPr lang="cs-CZ" sz="2400" dirty="0" smtClean="0">
              <a:solidFill>
                <a:srgbClr val="FF0066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dirty="0" smtClean="0">
                <a:solidFill>
                  <a:srgbClr val="FF0066"/>
                </a:solidFill>
                <a:latin typeface="Arial" charset="0"/>
              </a:rPr>
              <a:t>	!</a:t>
            </a:r>
            <a:r>
              <a:rPr lang="cs-CZ" sz="2400" dirty="0" smtClean="0">
                <a:latin typeface="Arial" charset="0"/>
              </a:rPr>
              <a:t> Ne každé uplatňování sil je správné.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Musíme hlídat, abychom zachovali míru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</a:rPr>
              <a:t>	(příliš málo X příliš mnoho) – ideálem je střední cesta</a:t>
            </a:r>
            <a:endParaRPr lang="cs-CZ" sz="2400" dirty="0" smtClean="0">
              <a:solidFill>
                <a:srgbClr val="FF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Např.</a:t>
            </a: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Obrovská zbabělost		obrovská smělost</a:t>
            </a: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				</a:t>
            </a:r>
            <a:r>
              <a:rPr lang="cs-CZ" sz="2400" smtClean="0">
                <a:solidFill>
                  <a:srgbClr val="FF0066"/>
                </a:solidFill>
                <a:latin typeface="Arial" charset="0"/>
              </a:rPr>
              <a:t>odvaha</a:t>
            </a:r>
          </a:p>
          <a:p>
            <a:pPr>
              <a:buFont typeface="Arial" charset="0"/>
              <a:buNone/>
            </a:pPr>
            <a:endParaRPr lang="cs-CZ" sz="2400" smtClean="0">
              <a:solidFill>
                <a:srgbClr val="FF0066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	</a:t>
            </a:r>
            <a:r>
              <a:rPr lang="cs-CZ" sz="2400" smtClean="0">
                <a:solidFill>
                  <a:srgbClr val="FF0000"/>
                </a:solidFill>
                <a:latin typeface="Arial" charset="0"/>
              </a:rPr>
              <a:t>Co doplníš ty?</a:t>
            </a:r>
            <a:endParaRPr lang="cs-CZ" sz="24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24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Marnotratnost				lakota</a:t>
            </a:r>
          </a:p>
          <a:p>
            <a:pPr>
              <a:buFont typeface="Arial" charset="0"/>
              <a:buNone/>
            </a:pPr>
            <a:r>
              <a:rPr lang="cs-CZ" sz="2400" smtClean="0">
                <a:latin typeface="Arial" charset="0"/>
              </a:rPr>
              <a:t>				</a:t>
            </a:r>
            <a:r>
              <a:rPr lang="cs-CZ" sz="2400" smtClean="0">
                <a:solidFill>
                  <a:srgbClr val="FF0066"/>
                </a:solidFill>
                <a:latin typeface="Arial" charset="0"/>
              </a:rPr>
              <a:t>štědrost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68313" y="332656"/>
            <a:ext cx="8229600" cy="61926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Význam:</a:t>
            </a:r>
          </a:p>
          <a:p>
            <a:pPr>
              <a:buFont typeface="Arial" charset="0"/>
              <a:buNone/>
            </a:pPr>
            <a:endParaRPr lang="cs-CZ" sz="2400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Zakladatel logiky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 lvl="1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lvl="1">
              <a:buFontTx/>
              <a:buChar char="•"/>
            </a:pPr>
            <a:r>
              <a:rPr lang="cs-CZ" sz="2400" dirty="0" smtClean="0">
                <a:latin typeface="Arial" charset="0"/>
              </a:rPr>
              <a:t>vytvořil pojmy, které se staly součástí vědeckého slovníku</a:t>
            </a:r>
          </a:p>
          <a:p>
            <a:pPr lvl="1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lvl="1">
              <a:buFontTx/>
              <a:buChar char="•"/>
            </a:pPr>
            <a:r>
              <a:rPr lang="cs-CZ" sz="2400" dirty="0" smtClean="0">
                <a:latin typeface="Arial" charset="0"/>
              </a:rPr>
              <a:t>přecenil význam této disciplíny – pravděpodobně nelze využívat všechny figury myšlení, které vytvořil</a:t>
            </a:r>
          </a:p>
          <a:p>
            <a:pPr>
              <a:buFontTx/>
              <a:buNone/>
            </a:pPr>
            <a:endParaRPr lang="cs-CZ" sz="2400" b="1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cs-CZ" sz="2400" b="1" dirty="0" smtClean="0">
                <a:latin typeface="Arial" charset="0"/>
              </a:rPr>
              <a:t>Etik, politolog</a:t>
            </a:r>
          </a:p>
          <a:p>
            <a:pPr>
              <a:buFontTx/>
              <a:buNone/>
            </a:pPr>
            <a:endParaRPr lang="cs-CZ" sz="2800" dirty="0" smtClean="0">
              <a:latin typeface="Arial" charset="0"/>
            </a:endParaRPr>
          </a:p>
          <a:p>
            <a:pPr lvl="1">
              <a:buFontTx/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404663"/>
            <a:ext cx="8229600" cy="5721499"/>
          </a:xfrm>
        </p:spPr>
        <p:txBody>
          <a:bodyPr/>
          <a:lstStyle/>
          <a:p>
            <a:pPr lvl="1">
              <a:buFontTx/>
              <a:buNone/>
            </a:pPr>
            <a:r>
              <a:rPr lang="cs-CZ" sz="2400" b="1" dirty="0" smtClean="0">
                <a:latin typeface="Arial" charset="0"/>
              </a:rPr>
              <a:t>Přírodovědec</a:t>
            </a:r>
          </a:p>
          <a:p>
            <a:pPr lvl="1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lvl="1">
              <a:buFontTx/>
              <a:buChar char="•"/>
            </a:pPr>
            <a:r>
              <a:rPr lang="cs-CZ" sz="2400" dirty="0" smtClean="0">
                <a:latin typeface="Arial" charset="0"/>
              </a:rPr>
              <a:t>jako první shromáždil obrovské množství faktů a uspořádal je (čerpaly z toho následující generace)</a:t>
            </a:r>
          </a:p>
          <a:p>
            <a:pPr lvl="1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lvl="1">
              <a:buFontTx/>
              <a:buChar char="•"/>
            </a:pPr>
            <a:r>
              <a:rPr lang="cs-CZ" sz="2400" dirty="0" smtClean="0">
                <a:latin typeface="Arial" charset="0"/>
              </a:rPr>
              <a:t>dopustil se řady omylů (omezené prostředky pozorování)</a:t>
            </a:r>
          </a:p>
          <a:p>
            <a:pPr lvl="1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lvl="1">
              <a:buFontTx/>
              <a:buNone/>
            </a:pPr>
            <a:r>
              <a:rPr lang="cs-CZ" sz="2400" b="1" dirty="0" smtClean="0">
                <a:latin typeface="Arial" charset="0"/>
              </a:rPr>
              <a:t>Spisovatel</a:t>
            </a:r>
          </a:p>
          <a:p>
            <a:pPr lvl="1">
              <a:buFontTx/>
              <a:buChar char="•"/>
            </a:pPr>
            <a:r>
              <a:rPr lang="cs-CZ" sz="2400" dirty="0" smtClean="0">
                <a:latin typeface="Arial" charset="0"/>
              </a:rPr>
              <a:t>střízlivé vyjadřování, snaha o výstižnost</a:t>
            </a:r>
          </a:p>
          <a:p>
            <a:pPr lvl="1">
              <a:buFontTx/>
              <a:buChar char="•"/>
            </a:pPr>
            <a:endParaRPr lang="cs-CZ" sz="2400" dirty="0" smtClean="0">
              <a:latin typeface="Arial" charset="0"/>
            </a:endParaRPr>
          </a:p>
          <a:p>
            <a:pPr lvl="1" algn="ctr">
              <a:buFontTx/>
              <a:buNone/>
            </a:pPr>
            <a:r>
              <a:rPr lang="cs-CZ" sz="2400" dirty="0" smtClean="0">
                <a:latin typeface="Arial" charset="0"/>
              </a:rPr>
              <a:t>OBROVSKÁ ŠÍŘE ZÁJMU!</a:t>
            </a:r>
          </a:p>
          <a:p>
            <a:endParaRPr lang="cs-CZ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324</Words>
  <Application>Microsoft Office PowerPoint</Application>
  <PresentationFormat>Předvádění na obrazovce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Aristoteles  – etika, význam, opakování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Paclik</dc:creator>
  <cp:lastModifiedBy>Paclik</cp:lastModifiedBy>
  <cp:revision>28</cp:revision>
  <dcterms:created xsi:type="dcterms:W3CDTF">2013-02-22T10:43:58Z</dcterms:created>
  <dcterms:modified xsi:type="dcterms:W3CDTF">2013-10-09T11:53:29Z</dcterms:modified>
</cp:coreProperties>
</file>