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7" r:id="rId11"/>
    <p:sldId id="264" r:id="rId12"/>
    <p:sldId id="265" r:id="rId13"/>
    <p:sldId id="269" r:id="rId14"/>
    <p:sldId id="272" r:id="rId15"/>
    <p:sldId id="270" r:id="rId16"/>
    <p:sldId id="271" r:id="rId17"/>
    <p:sldId id="273" r:id="rId18"/>
    <p:sldId id="275" r:id="rId19"/>
    <p:sldId id="276" r:id="rId20"/>
    <p:sldId id="277" r:id="rId21"/>
    <p:sldId id="278" r:id="rId22"/>
    <p:sldId id="284" r:id="rId23"/>
    <p:sldId id="279" r:id="rId24"/>
    <p:sldId id="285" r:id="rId25"/>
    <p:sldId id="281" r:id="rId26"/>
    <p:sldId id="286" r:id="rId27"/>
    <p:sldId id="282" r:id="rId28"/>
    <p:sldId id="287" r:id="rId29"/>
    <p:sldId id="283" r:id="rId30"/>
    <p:sldId id="288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0F5F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B54E-CE9D-42D7-9FEC-A8F59F0EBCC5}" type="datetimeFigureOut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EEE81-B2DB-4BB5-8711-F700DA3044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B7C8-A065-4BB7-B2D4-8BD30CE43BE3}" type="datetimeFigureOut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C6041-537C-4108-B182-DFD97A54D2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1C6B-55A4-4263-8848-83693DFB5234}" type="datetimeFigureOut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DC5CC-059D-4721-B125-244D05C2AC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5273D-50CD-45E5-BD93-016C25608EBE}" type="datetimeFigureOut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47209-E92F-4B56-A4E1-9093D7DD16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F575-6979-40FB-9600-298039C96757}" type="datetimeFigureOut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26E49-A996-4970-9170-721F9B6BCE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4EF0-39B9-4C0A-A732-A3ADBEFB8DC4}" type="datetimeFigureOut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95CE6-A4C4-4F3A-931C-6C2166E7C7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9A07-551C-4181-B241-62484050745F}" type="datetimeFigureOut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6A553-1AFE-4707-97B8-0ACB29F90C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EAB9-9CD4-4CC5-8093-2606E36F5A42}" type="datetimeFigureOut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0D6F-50E6-4B22-ADEE-40A9209B9A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B590-F538-4EA9-9441-0CC4C55AC8C8}" type="datetimeFigureOut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6632B-1928-4F92-BC3A-FA0C6AAA66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58135-907E-4534-BEDF-A42922BEC547}" type="datetimeFigureOut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C1B17-76C8-4511-ACF9-A1BB63B7F6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84E6-6E65-41E9-B231-1AA2EB64A6CB}" type="datetimeFigureOut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3D17-4F96-4FCD-91FE-F2406BE855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F703E0-49F3-4F97-B6F3-87EFD53DCD95}" type="datetimeFigureOut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F299CE-192B-41D7-8D09-AC7D8AB349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60350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3314" name="TextovéPole 4"/>
          <p:cNvSpPr txBox="1">
            <a:spLocks noChangeArrowheads="1"/>
          </p:cNvSpPr>
          <p:nvPr/>
        </p:nvSpPr>
        <p:spPr bwMode="auto">
          <a:xfrm>
            <a:off x="0" y="19161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cs typeface="Arial" charset="0"/>
              </a:rPr>
              <a:t>Vzdělávací materiál</a:t>
            </a:r>
            <a:endParaRPr lang="cs-CZ" sz="2000">
              <a:cs typeface="Arial" charset="0"/>
            </a:endParaRPr>
          </a:p>
          <a:p>
            <a:pPr algn="ctr"/>
            <a:r>
              <a:rPr lang="cs-CZ" sz="1400" b="1">
                <a:cs typeface="Arial" charset="0"/>
              </a:rPr>
              <a:t>vytvořený v projektu OP VK</a:t>
            </a:r>
            <a:endParaRPr lang="cs-CZ" sz="1400">
              <a:cs typeface="Arial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619250" y="2708275"/>
          <a:ext cx="5829300" cy="120294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školy: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Gymnázium, Zábřeh, náměstí Osvobození 20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projektu: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CZ.1.07/1.5.00/34.0211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projektu: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Zlepšení podmínek pro výuku na gymnáziu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a název klíčové aktivity: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III/2 - Inovace a zkvalitnění výuky prostřednictvím ICT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548679"/>
            <a:ext cx="8229600" cy="5577483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Země se vznáší v prostoru, ale původně byla v kapalném stavu, došlo k vysoušení 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živočichové vznikli ve vodě, postupně se dostávali na souš – moderní vývojová teorie. 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zabýval se pohybem hvězd 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vytvořil </a:t>
            </a:r>
            <a:r>
              <a:rPr lang="cs-CZ" sz="2400" b="1" dirty="0" smtClean="0">
                <a:latin typeface="Arial" charset="0"/>
              </a:rPr>
              <a:t>gnómon</a:t>
            </a:r>
            <a:r>
              <a:rPr lang="cs-CZ" sz="2400" dirty="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– sloup na určování pravého poledne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vytvořil první model hvězdné oblohy</a:t>
            </a:r>
          </a:p>
          <a:p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smtClean="0">
                <a:latin typeface="Arial" charset="0"/>
              </a:rPr>
              <a:t>Anaximenés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>
                <a:latin typeface="Arial" charset="0"/>
              </a:rPr>
              <a:t>současník předchozích dvou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pralátka - </a:t>
            </a:r>
            <a:r>
              <a:rPr lang="cs-CZ" sz="2400" b="1" dirty="0" smtClean="0">
                <a:latin typeface="Arial" charset="0"/>
              </a:rPr>
              <a:t>vzduch</a:t>
            </a:r>
            <a:r>
              <a:rPr lang="cs-CZ" sz="2400" dirty="0" smtClean="0">
                <a:latin typeface="Arial" charset="0"/>
              </a:rPr>
              <a:t> = oživující dech = duše světa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- pravidelně pohybuje, zhušťuje a zřeďuje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hovoří o periodickém střídání vzniku a zániku světů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smtClean="0">
                <a:latin typeface="Arial" charset="0"/>
              </a:rPr>
              <a:t>Přínos milétské filozofie: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charset="0"/>
              </a:rPr>
              <a:t>orientace na </a:t>
            </a:r>
            <a:r>
              <a:rPr lang="cs-CZ" sz="2400" b="1" smtClean="0">
                <a:latin typeface="Arial" charset="0"/>
              </a:rPr>
              <a:t>přírodovědné bádání</a:t>
            </a:r>
          </a:p>
          <a:p>
            <a:endParaRPr lang="cs-CZ" sz="2400" smtClean="0">
              <a:latin typeface="Arial" charset="0"/>
            </a:endParaRPr>
          </a:p>
          <a:p>
            <a:r>
              <a:rPr lang="cs-CZ" sz="2400" smtClean="0">
                <a:latin typeface="Arial" charset="0"/>
              </a:rPr>
              <a:t>vysvětluje svět nikoli pomocí mytologie či náboženství, ale </a:t>
            </a:r>
            <a:r>
              <a:rPr lang="cs-CZ" sz="2400" b="1" smtClean="0">
                <a:latin typeface="Arial" charset="0"/>
              </a:rPr>
              <a:t>hledá</a:t>
            </a:r>
            <a:r>
              <a:rPr lang="cs-CZ" sz="2400" smtClean="0">
                <a:latin typeface="Arial" charset="0"/>
              </a:rPr>
              <a:t> v přírodě </a:t>
            </a:r>
            <a:r>
              <a:rPr lang="cs-CZ" sz="2400" b="1" smtClean="0">
                <a:latin typeface="Arial" charset="0"/>
              </a:rPr>
              <a:t>pralátku</a:t>
            </a:r>
            <a:r>
              <a:rPr lang="cs-CZ" sz="2400" smtClean="0">
                <a:latin typeface="Arial" charset="0"/>
              </a:rPr>
              <a:t>, ze které vše vzniklo, a „nalézá“ 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411"/>
          </a:xfrm>
        </p:spPr>
        <p:txBody>
          <a:bodyPr/>
          <a:lstStyle/>
          <a:p>
            <a:r>
              <a:rPr lang="cs-CZ" sz="2400" b="1" dirty="0" err="1" smtClean="0">
                <a:latin typeface="Arial" charset="0"/>
              </a:rPr>
              <a:t>Pýthagorejci</a:t>
            </a:r>
            <a:endParaRPr lang="cs-CZ" sz="2400" b="1" dirty="0" smtClean="0">
              <a:latin typeface="Arial" charset="0"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2"/>
          </a:xfrm>
        </p:spPr>
        <p:txBody>
          <a:bodyPr/>
          <a:lstStyle/>
          <a:p>
            <a:r>
              <a:rPr lang="cs-CZ" sz="2400" dirty="0" err="1" smtClean="0">
                <a:latin typeface="Arial" charset="0"/>
              </a:rPr>
              <a:t>Pýthagorás</a:t>
            </a:r>
            <a:r>
              <a:rPr lang="cs-CZ" sz="2400" dirty="0" smtClean="0">
                <a:latin typeface="Arial" charset="0"/>
              </a:rPr>
              <a:t> (asi 570 – 500 př. n. l.)</a:t>
            </a:r>
          </a:p>
          <a:p>
            <a:r>
              <a:rPr lang="cs-CZ" sz="2400" dirty="0" smtClean="0">
                <a:latin typeface="Arial" charset="0"/>
              </a:rPr>
              <a:t>jihoitalský </a:t>
            </a:r>
            <a:r>
              <a:rPr lang="cs-CZ" sz="2400" dirty="0" err="1" smtClean="0">
                <a:latin typeface="Arial" charset="0"/>
              </a:rPr>
              <a:t>Krotón</a:t>
            </a:r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základem kosmického řádu čísla = svět je uspořádán podle číselných vztahů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1 = bod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2 = přímka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3 = rovina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4 = prostor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</a:t>
            </a:r>
            <a:r>
              <a:rPr lang="cs-CZ" sz="2400" dirty="0" smtClean="0">
                <a:latin typeface="Arial" charset="0"/>
                <a:cs typeface="Arial" charset="0"/>
              </a:rPr>
              <a:t>↓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	TETRAKTYS (první 4 čísla) – </a:t>
            </a:r>
            <a:r>
              <a:rPr lang="cs-CZ" sz="2400" b="1" dirty="0" smtClean="0">
                <a:latin typeface="Arial" charset="0"/>
                <a:cs typeface="Arial" charset="0"/>
              </a:rPr>
              <a:t>součet = 10</a:t>
            </a:r>
            <a:r>
              <a:rPr lang="cs-CZ" sz="2400" dirty="0" smtClean="0">
                <a:latin typeface="Arial" charset="0"/>
                <a:cs typeface="Arial" charset="0"/>
              </a:rPr>
              <a:t> = 				magické, všezahrnující číslo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sz="2400" dirty="0" smtClean="0">
                <a:latin typeface="Arial" charset="0"/>
                <a:cs typeface="Arial" charset="0"/>
              </a:rPr>
              <a:t>sudá - nedokonalá</a:t>
            </a:r>
          </a:p>
          <a:p>
            <a:r>
              <a:rPr lang="cs-CZ" sz="2400" dirty="0" smtClean="0">
                <a:latin typeface="Arial" charset="0"/>
                <a:cs typeface="Arial" charset="0"/>
              </a:rPr>
              <a:t>lichá dokonalá</a:t>
            </a:r>
          </a:p>
          <a:p>
            <a:r>
              <a:rPr lang="cs-CZ" sz="2400" dirty="0" smtClean="0">
                <a:latin typeface="Arial" charset="0"/>
                <a:cs typeface="Arial" charset="0"/>
              </a:rPr>
              <a:t>číslo – věčné, neměnné (idealismus)</a:t>
            </a:r>
          </a:p>
          <a:p>
            <a:r>
              <a:rPr lang="cs-CZ" sz="2400" dirty="0" smtClean="0">
                <a:latin typeface="Arial" charset="0"/>
                <a:cs typeface="Arial" charset="0"/>
              </a:rPr>
              <a:t>harmonie vesmíru (hudba sfér)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sz="2400" b="1" smtClean="0">
                <a:latin typeface="Arial" charset="0"/>
              </a:rPr>
              <a:t>Hérakleitos (asi 550 – 480 př. n. l.)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r>
              <a:rPr lang="cs-CZ" sz="2400" smtClean="0">
                <a:latin typeface="Arial" charset="0"/>
              </a:rPr>
              <a:t>ostrov Efesos</a:t>
            </a:r>
          </a:p>
          <a:p>
            <a:r>
              <a:rPr lang="cs-CZ" sz="2400" u="sng" smtClean="0">
                <a:latin typeface="Arial" charset="0"/>
              </a:rPr>
              <a:t>dialektika</a:t>
            </a:r>
            <a:r>
              <a:rPr lang="cs-CZ" sz="2400" smtClean="0">
                <a:latin typeface="Arial" charset="0"/>
              </a:rPr>
              <a:t> – základní vlastnost bytí = pohyb (změna, vznik a zánik)</a:t>
            </a:r>
          </a:p>
          <a:p>
            <a:pPr>
              <a:buFont typeface="Arial" charset="0"/>
              <a:buNone/>
            </a:pPr>
            <a:r>
              <a:rPr lang="cs-CZ" sz="2400" smtClean="0">
                <a:latin typeface="Arial" charset="0"/>
              </a:rPr>
              <a:t>			= boj protikladných sil (např. život a smrt, 					bdění a spánek apod.)</a:t>
            </a:r>
          </a:p>
          <a:p>
            <a:pPr>
              <a:buFont typeface="Arial" charset="0"/>
              <a:buNone/>
            </a:pPr>
            <a:r>
              <a:rPr lang="cs-CZ" sz="2400" smtClean="0">
                <a:latin typeface="Arial" charset="0"/>
              </a:rPr>
              <a:t>		</a:t>
            </a:r>
          </a:p>
          <a:p>
            <a:pPr>
              <a:buFont typeface="Arial" charset="0"/>
              <a:buNone/>
            </a:pPr>
            <a:r>
              <a:rPr lang="cs-CZ" sz="2400" smtClean="0">
                <a:latin typeface="Arial" charset="0"/>
              </a:rPr>
              <a:t>		„Dvakrát nevstoupíš do téže řeky.“</a:t>
            </a:r>
          </a:p>
          <a:p>
            <a:pPr>
              <a:buFont typeface="Arial" charset="0"/>
              <a:buNone/>
            </a:pPr>
            <a:r>
              <a:rPr lang="cs-CZ" sz="2400" smtClean="0">
                <a:latin typeface="Arial" charset="0"/>
              </a:rPr>
              <a:t>		„Vše plyne a nic netrvá.“</a:t>
            </a:r>
          </a:p>
          <a:p>
            <a:pPr>
              <a:buFont typeface="Arial" charset="0"/>
              <a:buNone/>
            </a:pPr>
            <a:r>
              <a:rPr lang="cs-CZ" sz="2400" smtClean="0">
                <a:solidFill>
                  <a:srgbClr val="FF0000"/>
                </a:solidFill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smtClean="0">
                <a:solidFill>
                  <a:srgbClr val="FF0000"/>
                </a:solidFill>
                <a:latin typeface="Arial" charset="0"/>
              </a:rPr>
              <a:t>Jak můžeme tyto výroky interpretovat?</a:t>
            </a:r>
            <a:endParaRPr lang="cs-CZ" sz="2400" smtClean="0">
              <a:latin typeface="Arial" charset="0"/>
            </a:endParaRPr>
          </a:p>
          <a:p>
            <a:endParaRPr lang="cs-CZ" sz="2400" smtClean="0">
              <a:latin typeface="Arial" charset="0"/>
            </a:endParaRPr>
          </a:p>
          <a:p>
            <a:r>
              <a:rPr lang="cs-CZ" sz="2400" smtClean="0">
                <a:latin typeface="Arial" charset="0"/>
              </a:rPr>
              <a:t>pralátka - </a:t>
            </a:r>
            <a:r>
              <a:rPr lang="cs-CZ" sz="2400" b="1" smtClean="0">
                <a:latin typeface="Arial" charset="0"/>
              </a:rPr>
              <a:t>oheň</a:t>
            </a:r>
          </a:p>
          <a:p>
            <a:pPr>
              <a:buFont typeface="Arial" charset="0"/>
              <a:buNone/>
            </a:pPr>
            <a:endParaRPr lang="cs-CZ" sz="2400" b="1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19857"/>
          </a:xfrm>
        </p:spPr>
        <p:txBody>
          <a:bodyPr/>
          <a:lstStyle/>
          <a:p>
            <a:r>
              <a:rPr lang="cs-CZ" sz="2400" b="1" dirty="0" err="1" smtClean="0">
                <a:latin typeface="Arial" charset="0"/>
              </a:rPr>
              <a:t>Eleaté</a:t>
            </a:r>
            <a:r>
              <a:rPr lang="cs-CZ" sz="2400" b="1" dirty="0" smtClean="0">
                <a:latin typeface="Arial" charset="0"/>
              </a:rPr>
              <a:t> (starší fyzikové)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8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jihoitalská Elea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„protiklad“ </a:t>
            </a:r>
            <a:r>
              <a:rPr lang="cs-CZ" sz="2400" dirty="0" err="1" smtClean="0">
                <a:latin typeface="Arial" charset="0"/>
              </a:rPr>
              <a:t>Hérakleita</a:t>
            </a:r>
            <a:r>
              <a:rPr lang="cs-CZ" sz="2400" dirty="0" smtClean="0">
                <a:latin typeface="Arial" charset="0"/>
              </a:rPr>
              <a:t> – </a:t>
            </a:r>
            <a:r>
              <a:rPr lang="cs-CZ" sz="2400" b="1" dirty="0" smtClean="0">
                <a:latin typeface="Arial" charset="0"/>
              </a:rPr>
              <a:t>pohyb neexistuje!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vychází z </a:t>
            </a:r>
            <a:r>
              <a:rPr lang="cs-CZ" sz="2400" dirty="0" err="1" smtClean="0">
                <a:latin typeface="Arial" charset="0"/>
              </a:rPr>
              <a:t>Anaximandra</a:t>
            </a:r>
            <a:r>
              <a:rPr lang="cs-CZ" sz="2400" dirty="0" smtClean="0">
                <a:latin typeface="Arial" charset="0"/>
              </a:rPr>
              <a:t> (</a:t>
            </a:r>
            <a:r>
              <a:rPr lang="cs-CZ" sz="2400" dirty="0" err="1" smtClean="0">
                <a:latin typeface="Arial" charset="0"/>
              </a:rPr>
              <a:t>apeiron</a:t>
            </a:r>
            <a:r>
              <a:rPr lang="cs-CZ" sz="2400" dirty="0" smtClean="0">
                <a:latin typeface="Arial" charset="0"/>
              </a:rPr>
              <a:t> – neomezené, neohraničené)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není prázdný prostor – není možný pohyb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b="1" dirty="0" err="1" smtClean="0">
                <a:latin typeface="Arial" charset="0"/>
              </a:rPr>
              <a:t>Xenofanés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(asi 570 – 480 př. n. l.)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b="1" dirty="0" err="1" smtClean="0">
                <a:latin typeface="Arial" charset="0"/>
              </a:rPr>
              <a:t>Parmenidés</a:t>
            </a:r>
            <a:r>
              <a:rPr lang="cs-CZ" sz="2400" dirty="0" smtClean="0">
                <a:latin typeface="Arial" charset="0"/>
              </a:rPr>
              <a:t> (asi 540 – 470 př. n. l.)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„Jen jsoucno jest a nejsoucno není a nemůže být ani myšleno.“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Objasňuje tento výrok předchozí obecný názor </a:t>
            </a:r>
            <a:r>
              <a:rPr lang="cs-CZ" sz="2400" dirty="0" err="1" smtClean="0">
                <a:solidFill>
                  <a:srgbClr val="FF0000"/>
                </a:solidFill>
                <a:latin typeface="Arial" charset="0"/>
              </a:rPr>
              <a:t>eleatů</a:t>
            </a: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?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b="1" dirty="0" err="1" smtClean="0">
                <a:latin typeface="Arial" charset="0"/>
              </a:rPr>
              <a:t>Zénón</a:t>
            </a:r>
            <a:r>
              <a:rPr lang="cs-CZ" sz="2400" b="1" dirty="0" smtClean="0">
                <a:latin typeface="Arial" charset="0"/>
              </a:rPr>
              <a:t> z </a:t>
            </a:r>
            <a:r>
              <a:rPr lang="cs-CZ" sz="2400" b="1" dirty="0" err="1" smtClean="0">
                <a:latin typeface="Arial" charset="0"/>
              </a:rPr>
              <a:t>Elee</a:t>
            </a:r>
            <a:r>
              <a:rPr lang="cs-CZ" sz="2400" dirty="0" smtClean="0">
                <a:latin typeface="Arial" charset="0"/>
              </a:rPr>
              <a:t> (asi 490 – 430 př. n. l.)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- aporie</a:t>
            </a:r>
          </a:p>
          <a:p>
            <a:pPr>
              <a:buFont typeface="Arial" charset="0"/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419"/>
          </a:xfrm>
        </p:spPr>
        <p:txBody>
          <a:bodyPr/>
          <a:lstStyle/>
          <a:p>
            <a:r>
              <a:rPr lang="cs-CZ" sz="2400" b="1" dirty="0" smtClean="0">
                <a:latin typeface="Arial" charset="0"/>
              </a:rPr>
              <a:t>Nejdříve připomenutí předchozí látky </a:t>
            </a:r>
            <a:r>
              <a:rPr lang="cs-CZ" sz="2400" b="1" dirty="0" smtClean="0">
                <a:latin typeface="Arial" charset="0"/>
                <a:sym typeface="Wingdings" pitchFamily="2" charset="2"/>
              </a:rPr>
              <a:t> :</a:t>
            </a:r>
            <a:endParaRPr lang="cs-CZ" sz="2400" b="1" dirty="0" smtClean="0">
              <a:latin typeface="Arial" charset="0"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dirty="0" smtClean="0"/>
              <a:t>	</a:t>
            </a:r>
            <a:r>
              <a:rPr lang="cs-CZ" sz="2400" dirty="0" smtClean="0">
                <a:solidFill>
                  <a:srgbClr val="FF3300"/>
                </a:solidFill>
                <a:latin typeface="Arial" charset="0"/>
              </a:rPr>
              <a:t>V jakém vztahu jsou názory </a:t>
            </a:r>
            <a:r>
              <a:rPr lang="cs-CZ" sz="2400" dirty="0" err="1" smtClean="0">
                <a:solidFill>
                  <a:srgbClr val="FF3300"/>
                </a:solidFill>
                <a:latin typeface="Arial" charset="0"/>
              </a:rPr>
              <a:t>Hérakleita</a:t>
            </a:r>
            <a:r>
              <a:rPr lang="cs-CZ" sz="2400" dirty="0" smtClean="0">
                <a:solidFill>
                  <a:srgbClr val="FF3300"/>
                </a:solidFill>
                <a:latin typeface="Arial" charset="0"/>
              </a:rPr>
              <a:t> a </a:t>
            </a:r>
            <a:r>
              <a:rPr lang="cs-CZ" sz="2400" dirty="0" err="1" smtClean="0">
                <a:solidFill>
                  <a:srgbClr val="FF3300"/>
                </a:solidFill>
                <a:latin typeface="Arial" charset="0"/>
              </a:rPr>
              <a:t>Parmenida</a:t>
            </a:r>
            <a:r>
              <a:rPr lang="cs-CZ" sz="2400" dirty="0" smtClean="0">
                <a:solidFill>
                  <a:srgbClr val="FF3300"/>
                </a:solidFill>
                <a:latin typeface="Arial" charset="0"/>
              </a:rPr>
              <a:t>? Jsou protikladné?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3300"/>
                </a:solidFill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Nápověda:</a:t>
            </a:r>
            <a:endParaRPr lang="cs-CZ" sz="2400" dirty="0" smtClean="0">
              <a:solidFill>
                <a:srgbClr val="FF3300"/>
              </a:solidFill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3300"/>
                </a:solidFill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3300"/>
                </a:solidFill>
                <a:latin typeface="Arial" charset="0"/>
              </a:rPr>
              <a:t>	Jak se dívají na proměnlivost světa, na změny v něm?</a:t>
            </a:r>
          </a:p>
          <a:p>
            <a:pPr>
              <a:buFont typeface="Arial" charset="0"/>
              <a:buNone/>
            </a:pPr>
            <a:endParaRPr lang="cs-CZ" sz="2400" dirty="0" smtClean="0">
              <a:solidFill>
                <a:srgbClr val="FF3300"/>
              </a:solidFill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3300"/>
                </a:solidFill>
                <a:latin typeface="Arial" charset="0"/>
              </a:rPr>
              <a:t>	Můžeme se spoléhat na informace zprostředkované smysly?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smtClean="0">
                <a:latin typeface="Arial" charset="0"/>
              </a:rPr>
              <a:t>Odpovědi: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cs-CZ" sz="2400" smtClean="0">
                <a:latin typeface="Arial" charset="0"/>
              </a:rPr>
              <a:t>Parmenidés:</a:t>
            </a:r>
          </a:p>
          <a:p>
            <a:endParaRPr lang="cs-CZ" sz="2400" smtClean="0">
              <a:latin typeface="Arial" charset="0"/>
            </a:endParaRPr>
          </a:p>
          <a:p>
            <a:r>
              <a:rPr lang="cs-CZ" sz="2400" smtClean="0">
                <a:latin typeface="Arial" charset="0"/>
              </a:rPr>
              <a:t>Nic se nemůže měnit</a:t>
            </a:r>
          </a:p>
          <a:p>
            <a:pPr>
              <a:buFont typeface="Arial" charset="0"/>
              <a:buNone/>
            </a:pPr>
            <a:endParaRPr lang="cs-CZ" sz="2400" smtClean="0">
              <a:latin typeface="Arial" charset="0"/>
            </a:endParaRPr>
          </a:p>
          <a:p>
            <a:r>
              <a:rPr lang="cs-CZ" sz="2400" smtClean="0">
                <a:latin typeface="Arial" charset="0"/>
              </a:rPr>
              <a:t>Smyslové poznání (vjemy) jsou proto nespolehlivé, musíme spoléhat na rozum</a:t>
            </a:r>
          </a:p>
        </p:txBody>
      </p:sp>
      <p:sp>
        <p:nvSpPr>
          <p:cNvPr id="31747" name="Rectangl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cs-CZ" sz="2400" smtClean="0">
                <a:latin typeface="Arial" charset="0"/>
              </a:rPr>
              <a:t>Hérakleitos:</a:t>
            </a:r>
          </a:p>
          <a:p>
            <a:pPr>
              <a:buFont typeface="Arial" charset="0"/>
              <a:buNone/>
            </a:pPr>
            <a:endParaRPr lang="cs-CZ" sz="2400" smtClean="0">
              <a:latin typeface="Arial" charset="0"/>
            </a:endParaRPr>
          </a:p>
          <a:p>
            <a:r>
              <a:rPr lang="cs-CZ" sz="2400" smtClean="0">
                <a:latin typeface="Arial" charset="0"/>
              </a:rPr>
              <a:t>Všechno je pomíjivé, vše plyne (Panta rhei.)</a:t>
            </a:r>
          </a:p>
          <a:p>
            <a:endParaRPr lang="cs-CZ" sz="2400" smtClean="0">
              <a:latin typeface="Arial" charset="0"/>
            </a:endParaRPr>
          </a:p>
          <a:p>
            <a:r>
              <a:rPr lang="cs-CZ" sz="2400" smtClean="0">
                <a:latin typeface="Arial" charset="0"/>
              </a:rPr>
              <a:t>Smysly odpovídajícím způsobem zachycují proměnlivost skutečnosti, světa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6207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cs-CZ" sz="1400" b="1">
                <a:ea typeface="Times New Roman" pitchFamily="18" charset="0"/>
                <a:cs typeface="Arial" charset="0"/>
              </a:rPr>
              <a:t>Anotace</a:t>
            </a:r>
            <a:endParaRPr lang="cs-CZ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437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5197418"/>
              </p:ext>
            </p:extLst>
          </p:nvPr>
        </p:nvGraphicFramePr>
        <p:xfrm>
          <a:off x="1692275" y="1196753"/>
          <a:ext cx="5829300" cy="5043170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292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tematické oblasti: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Filozofie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Předsókratovské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období antické filozofie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VY_32_INOVACE_ZSV0304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Vyučovací předmět: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Základy společenských věd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Ročník: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ročník čtyřletého gymnázia, oktáva osmiletého gymnázia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Autor: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Radka Strašilová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Datum vytvoření: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19. 9. 2012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Datum ověření ve výuce: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21. 9. 2012 (1.část), 1. 10. 2012 (2. část)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Druh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Prezentace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3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Očekávaný výstup: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Student má přehled o filozofických názorech v předsokratovském období antické filozofie, dokáže jmenovat významné filozofy tohoto období a objasnit jejich nejdůležitější myšlenky, rovněž uvažuje o jejich přínosu pro další období.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3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Metodické poznámky: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Prezentaci je nutné rozdělit do dvou až tří vyučovacích hodin (viz list č. 18 s otázkami pro opakování), po červeně zapsané otázce by měla následovat odpověď studentů/diskuse. 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 vyučovací hodině je možné využít publikaci Malé dějiny filozofie H. J. St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</a:t>
                      </a:r>
                      <a:r>
                        <a:rPr kumimoji="0" lang="cs-CZ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riga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3957"/>
          </a:xfrm>
        </p:spPr>
        <p:txBody>
          <a:bodyPr/>
          <a:lstStyle/>
          <a:p>
            <a:r>
              <a:rPr lang="cs-CZ" sz="2400" b="1" dirty="0" smtClean="0">
                <a:latin typeface="Arial" charset="0"/>
              </a:rPr>
              <a:t>Mladší fyzikové – </a:t>
            </a:r>
            <a:r>
              <a:rPr lang="cs-CZ" sz="2400" b="1" dirty="0" err="1" smtClean="0">
                <a:latin typeface="Arial" charset="0"/>
              </a:rPr>
              <a:t>Empedoklés</a:t>
            </a:r>
            <a:r>
              <a:rPr lang="cs-CZ" sz="2400" b="1" dirty="0" smtClean="0">
                <a:latin typeface="Arial" charset="0"/>
              </a:rPr>
              <a:t>, </a:t>
            </a:r>
            <a:r>
              <a:rPr lang="cs-CZ" sz="2400" b="1" dirty="0" err="1" smtClean="0">
                <a:latin typeface="Arial" charset="0"/>
              </a:rPr>
              <a:t>Anaxagorás</a:t>
            </a:r>
            <a:endParaRPr lang="cs-CZ" sz="2400" b="1" dirty="0" smtClean="0">
              <a:latin typeface="Arial" charset="0"/>
            </a:endParaRP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112568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cs-CZ" sz="2400" b="1" dirty="0" err="1" smtClean="0">
                <a:latin typeface="Arial" charset="0"/>
              </a:rPr>
              <a:t>Empedoklés</a:t>
            </a:r>
            <a:r>
              <a:rPr lang="cs-CZ" sz="2400" b="1" dirty="0" smtClean="0">
                <a:latin typeface="Arial" charset="0"/>
              </a:rPr>
              <a:t> ze Sicílie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(asi 493 – 433 př. n. l.)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od obou předchozích filozofů vybírá jen některé myšlenky (</a:t>
            </a:r>
            <a:r>
              <a:rPr lang="cs-CZ" sz="2400" b="1" dirty="0" smtClean="0">
                <a:latin typeface="Arial" charset="0"/>
              </a:rPr>
              <a:t>eklektik</a:t>
            </a:r>
            <a:r>
              <a:rPr lang="cs-CZ" sz="2400" dirty="0" smtClean="0">
                <a:latin typeface="Arial" charset="0"/>
              </a:rPr>
              <a:t>) =</a:t>
            </a:r>
            <a:r>
              <a:rPr lang="en-US" sz="2400" dirty="0" smtClean="0">
                <a:latin typeface="Arial" charset="0"/>
                <a:cs typeface="Arial" charset="0"/>
              </a:rPr>
              <a:t>&gt;</a:t>
            </a:r>
          </a:p>
          <a:p>
            <a:pPr>
              <a:lnSpc>
                <a:spcPct val="80000"/>
              </a:lnSpc>
            </a:pPr>
            <a:endParaRPr lang="cs-CZ" sz="2400" b="1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400" b="1" dirty="0" err="1" smtClean="0">
                <a:latin typeface="Arial" charset="0"/>
              </a:rPr>
              <a:t>Parmenidés</a:t>
            </a:r>
            <a:r>
              <a:rPr lang="cs-CZ" sz="2400" dirty="0" smtClean="0">
                <a:latin typeface="Arial" charset="0"/>
              </a:rPr>
              <a:t> má pravdu v tom, že „nic se nemění“ – voda zůstává vodou, nepřemění se v motýla</a:t>
            </a:r>
          </a:p>
          <a:p>
            <a:pPr>
              <a:lnSpc>
                <a:spcPct val="80000"/>
              </a:lnSpc>
            </a:pPr>
            <a:endParaRPr lang="cs-CZ" sz="2400" b="1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400" b="1" dirty="0" err="1" smtClean="0">
                <a:latin typeface="Arial" charset="0"/>
              </a:rPr>
              <a:t>Hérakleitos</a:t>
            </a:r>
            <a:r>
              <a:rPr lang="cs-CZ" sz="2400" dirty="0" smtClean="0">
                <a:latin typeface="Arial" charset="0"/>
              </a:rPr>
              <a:t> zase v tom, že musíme věřit smyslům –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v přírodě vidíme mnoho změn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		    </a:t>
            </a:r>
            <a:r>
              <a:rPr lang="cs-CZ" sz="2400" dirty="0" smtClean="0">
                <a:latin typeface="Arial" charset="0"/>
                <a:cs typeface="Arial" charset="0"/>
              </a:rPr>
              <a:t>↓↓↓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Nemůže být pouze jeden základní prvek, jedna pralátka</a:t>
            </a:r>
            <a:endParaRPr lang="cs-CZ" sz="18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18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457200" y="620687"/>
            <a:ext cx="8229600" cy="5505475"/>
          </a:xfrm>
        </p:spPr>
        <p:txBody>
          <a:bodyPr/>
          <a:lstStyle/>
          <a:p>
            <a:r>
              <a:rPr lang="cs-CZ" sz="2400" dirty="0" smtClean="0">
                <a:latin typeface="Arial" charset="0"/>
                <a:cs typeface="Arial" charset="0"/>
              </a:rPr>
              <a:t>dle něj </a:t>
            </a:r>
            <a:r>
              <a:rPr lang="cs-CZ" sz="2400" b="1" dirty="0" smtClean="0">
                <a:latin typeface="Arial" charset="0"/>
                <a:cs typeface="Arial" charset="0"/>
              </a:rPr>
              <a:t>4 kořeny</a:t>
            </a:r>
            <a:r>
              <a:rPr lang="cs-CZ" sz="2400" dirty="0" smtClean="0">
                <a:latin typeface="Arial" charset="0"/>
                <a:cs typeface="Arial" charset="0"/>
              </a:rPr>
              <a:t> (pralátky, živly)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		– </a:t>
            </a:r>
            <a:r>
              <a:rPr lang="cs-CZ" sz="2400" b="1" dirty="0" smtClean="0">
                <a:latin typeface="Arial" charset="0"/>
                <a:cs typeface="Arial" charset="0"/>
              </a:rPr>
              <a:t>země, vzduch, oheň, voda</a:t>
            </a:r>
            <a:endParaRPr lang="cs-CZ" sz="2400" dirty="0" smtClean="0">
              <a:latin typeface="Arial" charset="0"/>
            </a:endParaRP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změny – slučování a oddělování těchto čtyř elementů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3300"/>
                </a:solidFill>
                <a:latin typeface="Arial" charset="0"/>
              </a:rPr>
              <a:t>	Co je příčinou těchto změn?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2 hnací síly – </a:t>
            </a:r>
            <a:r>
              <a:rPr lang="cs-CZ" sz="2400" b="1" dirty="0" smtClean="0">
                <a:latin typeface="Arial" charset="0"/>
              </a:rPr>
              <a:t>láska a nenávist</a:t>
            </a:r>
            <a:r>
              <a:rPr lang="cs-CZ" sz="2400" dirty="0" smtClean="0">
                <a:latin typeface="Arial" charset="0"/>
              </a:rPr>
              <a:t>  (ve vývoji střídavě převládá jedna nebo druhá)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  <a:r>
              <a:rPr lang="cs-CZ" sz="2400" dirty="0" smtClean="0">
                <a:latin typeface="Arial" charset="0"/>
                <a:cs typeface="Arial" charset="0"/>
              </a:rPr>
              <a:t>↓↓↓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rozlišuje mezi látkou a silou!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sz="2400" b="1" dirty="0" smtClean="0">
                <a:latin typeface="Arial" charset="0"/>
                <a:cs typeface="Arial" charset="0"/>
              </a:rPr>
              <a:t>„předchůdce“ vývojové teorie</a:t>
            </a:r>
            <a:r>
              <a:rPr lang="cs-CZ" sz="2400" dirty="0" smtClean="0">
                <a:latin typeface="Arial" charset="0"/>
                <a:cs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– nejdřív nižší, pak vyšší organizmy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- nejprve rostliny, pak živočichové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- nejdříve oboupohlavní bytosti, pak se pohlaví oddělují</a:t>
            </a:r>
          </a:p>
          <a:p>
            <a:endParaRPr lang="cs-CZ" sz="2400" dirty="0" smtClean="0">
              <a:latin typeface="Arial" charset="0"/>
              <a:cs typeface="Arial" charset="0"/>
            </a:endParaRPr>
          </a:p>
          <a:p>
            <a:r>
              <a:rPr lang="cs-CZ" sz="2400" b="1" dirty="0" smtClean="0">
                <a:latin typeface="Arial" charset="0"/>
                <a:cs typeface="Arial" charset="0"/>
              </a:rPr>
              <a:t>úvahy i o tom, jak člověk poznává</a:t>
            </a:r>
            <a:r>
              <a:rPr lang="cs-CZ" sz="2400" dirty="0" smtClean="0">
                <a:latin typeface="Arial" charset="0"/>
                <a:cs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	– každý prvek vnějšího světa je poznáván stejným 		prvkem v nás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		(</a:t>
            </a:r>
            <a:r>
              <a:rPr lang="cs-CZ" sz="2400" dirty="0" err="1" smtClean="0">
                <a:latin typeface="Arial" charset="0"/>
                <a:cs typeface="Arial" charset="0"/>
              </a:rPr>
              <a:t>např.v</a:t>
            </a:r>
            <a:r>
              <a:rPr lang="cs-CZ" sz="2400" dirty="0" smtClean="0">
                <a:latin typeface="Arial" charset="0"/>
                <a:cs typeface="Arial" charset="0"/>
              </a:rPr>
              <a:t> oku je vše, co je ve všem – oheň, 		voda, vzduch, země)</a:t>
            </a:r>
          </a:p>
          <a:p>
            <a:endParaRPr lang="cs-CZ" sz="2400" dirty="0" smtClean="0">
              <a:latin typeface="Arial" charset="0"/>
              <a:cs typeface="Arial" charset="0"/>
            </a:endParaRPr>
          </a:p>
          <a:p>
            <a:r>
              <a:rPr lang="cs-CZ" sz="2400" dirty="0" smtClean="0">
                <a:latin typeface="Arial" charset="0"/>
                <a:cs typeface="Arial" charset="0"/>
              </a:rPr>
              <a:t>myslel si, že je bůh (skočil prý do sopky </a:t>
            </a:r>
            <a:r>
              <a:rPr lang="cs-CZ" sz="2400" dirty="0" smtClean="0">
                <a:latin typeface="Arial" charset="0"/>
                <a:cs typeface="Arial" charset="0"/>
                <a:sym typeface="Wingdings" pitchFamily="2" charset="2"/>
              </a:rPr>
              <a:t>)</a:t>
            </a:r>
            <a:endParaRPr lang="cs-CZ" sz="2400" dirty="0" smtClean="0">
              <a:latin typeface="Arial" charset="0"/>
              <a:cs typeface="Arial" charset="0"/>
            </a:endParaRPr>
          </a:p>
          <a:p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/>
          <a:lstStyle/>
          <a:p>
            <a:r>
              <a:rPr lang="cs-CZ" sz="2400" b="1" dirty="0" err="1" smtClean="0">
                <a:latin typeface="Arial" charset="0"/>
              </a:rPr>
              <a:t>Anaxagorás</a:t>
            </a:r>
            <a:r>
              <a:rPr lang="cs-CZ" sz="2400" b="1" dirty="0" smtClean="0">
                <a:latin typeface="Arial" charset="0"/>
              </a:rPr>
              <a:t> z </a:t>
            </a:r>
            <a:r>
              <a:rPr lang="cs-CZ" sz="2400" b="1" dirty="0" err="1" smtClean="0">
                <a:latin typeface="Arial" charset="0"/>
              </a:rPr>
              <a:t>Klazomen</a:t>
            </a:r>
            <a:r>
              <a:rPr lang="cs-CZ" sz="2400" dirty="0" smtClean="0">
                <a:latin typeface="Arial" charset="0"/>
              </a:rPr>
              <a:t/>
            </a:r>
            <a:br>
              <a:rPr lang="cs-CZ" sz="2400" dirty="0" smtClean="0">
                <a:latin typeface="Arial" charset="0"/>
              </a:rPr>
            </a:br>
            <a:r>
              <a:rPr lang="cs-CZ" sz="2400" dirty="0" smtClean="0">
                <a:latin typeface="Arial" charset="0"/>
              </a:rPr>
              <a:t>(asi 500 - 428 př. n. l.)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pocházel z Malé Asie, od 40 let žil v Athénách</a:t>
            </a:r>
          </a:p>
          <a:p>
            <a:pPr>
              <a:lnSpc>
                <a:spcPct val="8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Slunce není žádný bůh, ale žhavá masa určitě větší než Peloponés</a:t>
            </a:r>
          </a:p>
          <a:p>
            <a:pPr>
              <a:lnSpc>
                <a:spcPct val="8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obviněn z neznabožství a z Athén vyhnán </a:t>
            </a:r>
          </a:p>
          <a:p>
            <a:pPr>
              <a:lnSpc>
                <a:spcPct val="8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neuspokojuje ho názor o omezeném množství pralátek (ani 4 základní živly se nemohou proměnit např. v krev, kost!)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↓↓↓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</a:t>
            </a:r>
            <a:r>
              <a:rPr lang="cs-CZ" sz="2400" b="1" dirty="0" smtClean="0">
                <a:latin typeface="Arial" charset="0"/>
                <a:cs typeface="Arial" charset="0"/>
              </a:rPr>
              <a:t>existuje nekonečně mnoho kvalitou odlišných pralátek </a:t>
            </a:r>
            <a:r>
              <a:rPr lang="cs-CZ" sz="2400" dirty="0" smtClean="0">
                <a:latin typeface="Arial" charset="0"/>
                <a:cs typeface="Arial" charset="0"/>
              </a:rPr>
              <a:t>(semen, zárodků, klíčků)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800" dirty="0" smtClean="0">
                <a:cs typeface="Arial" charset="0"/>
              </a:rPr>
              <a:t>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800" dirty="0" smtClean="0">
                <a:cs typeface="Arial" charset="0"/>
              </a:rPr>
              <a:t>	</a:t>
            </a:r>
            <a:endParaRPr lang="cs-CZ" sz="2800" b="1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457200" y="620687"/>
            <a:ext cx="8229600" cy="5505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Jak z nich „něco“ vzniká?</a:t>
            </a:r>
            <a:endParaRPr lang="cs-CZ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Spojuje je </a:t>
            </a:r>
            <a:r>
              <a:rPr lang="cs-CZ" sz="2400" b="1" dirty="0" smtClean="0">
                <a:latin typeface="Arial" charset="0"/>
                <a:cs typeface="Arial" charset="0"/>
              </a:rPr>
              <a:t>NÚS</a:t>
            </a:r>
            <a:r>
              <a:rPr lang="cs-CZ" sz="2400" dirty="0" smtClean="0">
                <a:latin typeface="Arial" charset="0"/>
                <a:cs typeface="Arial" charset="0"/>
              </a:rPr>
              <a:t> (duch, rozum)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		– určuje povahu všech věcí, podle 				toho, jak „namíchá“ jejich poměr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- abstraktní filozofický princip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- myslící, rozumný, všemohoucí, neosobní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- „nejčistší a nejemnější ze všech věcí“</a:t>
            </a:r>
          </a:p>
          <a:p>
            <a:pPr>
              <a:buFont typeface="Arial" charset="0"/>
              <a:buNone/>
            </a:pPr>
            <a:endParaRPr lang="cs-CZ" sz="2400" b="1" dirty="0" smtClean="0">
              <a:latin typeface="Arial" charset="0"/>
              <a:cs typeface="Arial" charset="0"/>
            </a:endParaRPr>
          </a:p>
          <a:p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/>
          <a:lstStyle/>
          <a:p>
            <a:r>
              <a:rPr lang="cs-CZ" sz="2400" b="1" dirty="0" smtClean="0">
                <a:latin typeface="Arial" charset="0"/>
              </a:rPr>
              <a:t>Atomisté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896544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možná nejvýznamnější systém přírodní filozofie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vše se skládá z prázdného (prostor) a plného (atomy)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err="1" smtClean="0">
                <a:latin typeface="Arial" charset="0"/>
              </a:rPr>
              <a:t>řec</a:t>
            </a:r>
            <a:r>
              <a:rPr lang="cs-CZ" sz="2400" dirty="0" smtClean="0">
                <a:latin typeface="Arial" charset="0"/>
              </a:rPr>
              <a:t>. </a:t>
            </a:r>
            <a:r>
              <a:rPr lang="cs-CZ" sz="2400" dirty="0" err="1" smtClean="0">
                <a:latin typeface="Arial" charset="0"/>
              </a:rPr>
              <a:t>atómos</a:t>
            </a:r>
            <a:r>
              <a:rPr lang="cs-CZ" sz="2400" dirty="0" smtClean="0">
                <a:latin typeface="Arial" charset="0"/>
              </a:rPr>
              <a:t> – dále </a:t>
            </a:r>
            <a:r>
              <a:rPr lang="cs-CZ" sz="2400" dirty="0" err="1" smtClean="0">
                <a:latin typeface="Arial" charset="0"/>
              </a:rPr>
              <a:t>nědělitelný</a:t>
            </a:r>
            <a:endParaRPr lang="cs-CZ" sz="2400" dirty="0" smtClean="0">
              <a:latin typeface="Arial" charset="0"/>
            </a:endParaRP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atomy 	- věčné, pevné, hmotné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- mají nekonečné množství různých  				tvarů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- spojují se různými „háčky“, příchytkami</a:t>
            </a:r>
          </a:p>
          <a:p>
            <a:endParaRPr lang="cs-CZ" sz="2400" dirty="0" smtClean="0"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cs-CZ" dirty="0" smtClean="0"/>
          </a:p>
          <a:p>
            <a:pPr>
              <a:buFont typeface="Arial" charset="0"/>
              <a:buNone/>
            </a:pPr>
            <a:r>
              <a:rPr lang="cs-CZ" dirty="0" smtClean="0"/>
              <a:t>	 </a:t>
            </a:r>
          </a:p>
          <a:p>
            <a:pPr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457200" y="476671"/>
            <a:ext cx="8229600" cy="5649491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cs-CZ" sz="2400" b="1" smtClean="0">
                <a:latin typeface="Arial" charset="0"/>
              </a:rPr>
              <a:t>Leukippos z Mílétu nebo z Abdéry</a:t>
            </a:r>
            <a:r>
              <a:rPr lang="cs-CZ" sz="2400" b="1" u="sng" smtClean="0"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cs-CZ" sz="2400" smtClean="0">
                <a:latin typeface="Arial" charset="0"/>
              </a:rPr>
              <a:t>(asi 500 - 440 př. n. l.)</a:t>
            </a:r>
          </a:p>
          <a:p>
            <a:endParaRPr lang="cs-CZ" sz="2400" smtClean="0">
              <a:latin typeface="Arial" charset="0"/>
            </a:endParaRPr>
          </a:p>
          <a:p>
            <a:r>
              <a:rPr lang="cs-CZ" sz="2400" smtClean="0">
                <a:latin typeface="Arial" charset="0"/>
              </a:rPr>
              <a:t>jeho myšlenky známe jen od Démokrita</a:t>
            </a:r>
          </a:p>
          <a:p>
            <a:pPr>
              <a:buFont typeface="Arial" charset="0"/>
              <a:buNone/>
            </a:pPr>
            <a:endParaRPr lang="cs-CZ" sz="24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b="1" i="1" smtClean="0">
                <a:latin typeface="Arial" charset="0"/>
              </a:rPr>
              <a:t>“ Ani jedna věc nevzniká bez příčiny, ale vše vzniká z nějakého důvodu a nutnosti.”</a:t>
            </a:r>
            <a:r>
              <a:rPr lang="cs-CZ" sz="2400" smtClean="0">
                <a:latin typeface="Arial" charset="0"/>
              </a:rPr>
              <a:t>  </a:t>
            </a:r>
          </a:p>
          <a:p>
            <a:pPr>
              <a:buFont typeface="Arial" charset="0"/>
              <a:buNone/>
            </a:pPr>
            <a:endParaRPr lang="cs-CZ" sz="240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cs-CZ" sz="2400" smtClean="0">
                <a:latin typeface="Arial" charset="0"/>
                <a:cs typeface="Arial" charset="0"/>
              </a:rPr>
              <a:t>↓↓↓</a:t>
            </a:r>
          </a:p>
          <a:p>
            <a:pPr>
              <a:buFont typeface="Arial" charset="0"/>
              <a:buNone/>
            </a:pPr>
            <a:endParaRPr lang="cs-CZ" sz="24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smtClean="0">
                <a:latin typeface="Arial" charset="0"/>
              </a:rPr>
              <a:t>první jasná formulace </a:t>
            </a:r>
            <a:r>
              <a:rPr lang="cs-CZ" sz="2400" b="1" smtClean="0">
                <a:latin typeface="Arial" charset="0"/>
              </a:rPr>
              <a:t>zákona kauzality </a:t>
            </a:r>
          </a:p>
          <a:p>
            <a:pPr>
              <a:buFont typeface="Arial" charset="0"/>
              <a:buNone/>
            </a:pPr>
            <a:r>
              <a:rPr lang="cs-CZ" sz="2400" b="1" smtClean="0">
                <a:latin typeface="Arial" charset="0"/>
              </a:rPr>
              <a:t>				</a:t>
            </a:r>
            <a:r>
              <a:rPr lang="cs-CZ" sz="2400" smtClean="0">
                <a:latin typeface="Arial" charset="0"/>
              </a:rPr>
              <a:t>(lat. causa = příčina, důvod)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r>
              <a:rPr lang="cs-CZ" sz="2400" b="1" dirty="0" err="1" smtClean="0">
                <a:latin typeface="Arial" charset="0"/>
              </a:rPr>
              <a:t>Démokritos</a:t>
            </a:r>
            <a:r>
              <a:rPr lang="cs-CZ" sz="2400" b="1" dirty="0" smtClean="0">
                <a:latin typeface="Arial" charset="0"/>
              </a:rPr>
              <a:t> z Abdéry</a:t>
            </a:r>
            <a:br>
              <a:rPr lang="cs-CZ" sz="2400" b="1" dirty="0" smtClean="0">
                <a:latin typeface="Arial" charset="0"/>
              </a:rPr>
            </a:br>
            <a:r>
              <a:rPr lang="cs-CZ" sz="2400" dirty="0" smtClean="0">
                <a:latin typeface="Arial" charset="0"/>
              </a:rPr>
              <a:t>(asi 470 – 360 př. n. l. – prý 109 let!)</a:t>
            </a:r>
            <a:endParaRPr lang="cs-CZ" sz="2400" b="1" dirty="0" smtClean="0">
              <a:latin typeface="Arial" charset="0"/>
            </a:endParaRP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cestoval – Egypt, Persie, Indie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b="1" i="1" dirty="0" smtClean="0">
                <a:latin typeface="Arial" charset="0"/>
              </a:rPr>
              <a:t>“ Já jsem ze všech vrstevníků</a:t>
            </a:r>
            <a:r>
              <a:rPr lang="cs-CZ" sz="2400" dirty="0" smtClean="0">
                <a:latin typeface="Arial" charset="0"/>
              </a:rPr>
              <a:t> </a:t>
            </a:r>
            <a:r>
              <a:rPr lang="cs-CZ" sz="2400" b="1" i="1" dirty="0" smtClean="0">
                <a:latin typeface="Arial" charset="0"/>
              </a:rPr>
              <a:t>prošel největší část země, zkoumaje největší věci, spatřil jsem nejvíce podnebí i zemí, slyšel jsem nejvíce učených lidí.“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400" b="1" i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za pohyby atomů není žádný záměr – v přírodě jde všechno samo od sebe – mechanicky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4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věci mají primární a sekundární vlastnosti: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- </a:t>
            </a:r>
            <a:r>
              <a:rPr lang="cs-CZ" sz="2400" b="1" dirty="0" smtClean="0">
                <a:latin typeface="Arial" charset="0"/>
              </a:rPr>
              <a:t>primární</a:t>
            </a:r>
            <a:r>
              <a:rPr lang="cs-CZ" sz="2400" dirty="0" smtClean="0">
                <a:latin typeface="Arial" charset="0"/>
              </a:rPr>
              <a:t> – tíže, hustota, tvrdost (dáno uspořádáním, 			tvarem, polohou atomů)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- </a:t>
            </a:r>
            <a:r>
              <a:rPr lang="cs-CZ" sz="2400" b="1" dirty="0" smtClean="0">
                <a:latin typeface="Arial" charset="0"/>
              </a:rPr>
              <a:t>sekundární</a:t>
            </a:r>
            <a:r>
              <a:rPr lang="cs-CZ" sz="2400" dirty="0" smtClean="0">
                <a:latin typeface="Arial" charset="0"/>
              </a:rPr>
              <a:t> – např. vůně, chuť, barva – dodáváme 			našimi smysly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duše se skládá ze zvlášť hladkých, kulatých atomů, které se po smrti rozptýlí 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↓↓↓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není nesmrtelná!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/>
          </p:cNvSpPr>
          <p:nvPr>
            <p:ph type="body" idx="1"/>
          </p:nvPr>
        </p:nvSpPr>
        <p:spPr>
          <a:xfrm>
            <a:off x="457200" y="620687"/>
            <a:ext cx="8229600" cy="5505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Etika 	– tělesná síla je dobrá u tažných zvířat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</a:t>
            </a: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Jakou silou by měl tedy disponovat člověk?</a:t>
            </a: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- člověka šlechtí síla duševní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- blaženost spočívá v radostné spokojenosti mysli 		(</a:t>
            </a:r>
            <a:r>
              <a:rPr lang="cs-CZ" sz="2400" dirty="0" err="1" smtClean="0">
                <a:latin typeface="Arial" charset="0"/>
              </a:rPr>
              <a:t>ataraxiá</a:t>
            </a:r>
            <a:r>
              <a:rPr lang="cs-CZ" sz="2400" dirty="0" smtClean="0">
                <a:latin typeface="Arial" charset="0"/>
              </a:rPr>
              <a:t>)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  <a:r>
              <a:rPr lang="cs-CZ" sz="2400" b="1" dirty="0" smtClean="0">
                <a:latin typeface="Arial" charset="0"/>
              </a:rPr>
              <a:t>“Krásná je ve všem stejná míra, nadbytek nebo nedostatek se mi nelíbí.”</a:t>
            </a: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   </a:t>
            </a:r>
            <a:r>
              <a:rPr lang="cs-CZ" sz="2400" b="1" dirty="0" smtClean="0">
                <a:latin typeface="Arial" charset="0"/>
              </a:rPr>
              <a:t>“Raději bych objevil jediný důkaz (v geometrii), než bych získal perský trůn.”</a:t>
            </a:r>
            <a:r>
              <a:rPr lang="cs-CZ" sz="2400" dirty="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cs-CZ" sz="2000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 err="1" smtClean="0">
                <a:latin typeface="Arial" charset="0"/>
              </a:rPr>
              <a:t>Předsókratovské</a:t>
            </a:r>
            <a:r>
              <a:rPr lang="cs-CZ" sz="3600" b="1" dirty="0" smtClean="0">
                <a:latin typeface="Arial" charset="0"/>
              </a:rPr>
              <a:t> </a:t>
            </a:r>
            <a:r>
              <a:rPr lang="cs-CZ" sz="3600" b="1" dirty="0" smtClean="0">
                <a:latin typeface="Arial" charset="0"/>
              </a:rPr>
              <a:t>období antické filozofie</a:t>
            </a:r>
            <a:endParaRPr lang="cs-CZ" sz="3600" b="1" dirty="0" smtClean="0">
              <a:latin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smtClean="0">
                <a:solidFill>
                  <a:schemeClr val="tx1"/>
                </a:solidFill>
                <a:latin typeface="Arial" charset="0"/>
              </a:rPr>
              <a:t>6. – 5. stol. př. n. 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Zdroje: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Archiv autorky.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548679"/>
            <a:ext cx="8229600" cy="5688633"/>
          </a:xfrm>
        </p:spPr>
        <p:txBody>
          <a:bodyPr/>
          <a:lstStyle/>
          <a:p>
            <a:pPr marL="609600" indent="-609600"/>
            <a:r>
              <a:rPr lang="cs-CZ" sz="2400" dirty="0" smtClean="0">
                <a:latin typeface="Arial" charset="0"/>
              </a:rPr>
              <a:t>nezachovalo se souborné dílo žádného filozofa  </a:t>
            </a:r>
          </a:p>
          <a:p>
            <a:pPr marL="609600" indent="-609600"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	</a:t>
            </a:r>
          </a:p>
          <a:p>
            <a:pPr marL="609600" indent="-609600">
              <a:buFont typeface="Arial" charset="0"/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	Z jakých pramenů můžeme čerpat poznatky o filozofii tohoto období?</a:t>
            </a:r>
          </a:p>
          <a:p>
            <a:pPr marL="609600" indent="-609600"/>
            <a:endParaRPr lang="cs-CZ" sz="2400" dirty="0" smtClean="0">
              <a:latin typeface="Arial" charset="0"/>
            </a:endParaRPr>
          </a:p>
          <a:p>
            <a:pPr marL="609600" indent="-609600"/>
            <a:r>
              <a:rPr lang="cs-CZ" sz="2400" dirty="0" smtClean="0">
                <a:latin typeface="Arial" charset="0"/>
              </a:rPr>
              <a:t>jen prameny nepřímé:</a:t>
            </a:r>
          </a:p>
          <a:p>
            <a:pPr marL="990600" lvl="1" indent="-533400">
              <a:buFontTx/>
              <a:buAutoNum type="arabicPeriod"/>
            </a:pPr>
            <a:r>
              <a:rPr lang="cs-CZ" sz="2400" dirty="0" smtClean="0">
                <a:latin typeface="Arial" charset="0"/>
              </a:rPr>
              <a:t>Díla pozdějších filozofů. </a:t>
            </a:r>
          </a:p>
          <a:p>
            <a:pPr marL="990600" lvl="1" indent="-533400">
              <a:buFontTx/>
              <a:buNone/>
            </a:pPr>
            <a:r>
              <a:rPr lang="cs-CZ" sz="2400" dirty="0" smtClean="0">
                <a:latin typeface="Arial" charset="0"/>
              </a:rPr>
              <a:t>	</a:t>
            </a:r>
            <a:r>
              <a:rPr lang="cs-CZ" sz="2400" dirty="0" err="1" smtClean="0">
                <a:latin typeface="Arial" charset="0"/>
              </a:rPr>
              <a:t>Aristotelés</a:t>
            </a:r>
            <a:r>
              <a:rPr lang="cs-CZ" sz="2400" dirty="0" smtClean="0">
                <a:latin typeface="Arial" charset="0"/>
              </a:rPr>
              <a:t> - pravidlo: </a:t>
            </a:r>
          </a:p>
          <a:p>
            <a:pPr marL="990600" lvl="1" indent="-533400">
              <a:buFontTx/>
              <a:buNone/>
            </a:pPr>
            <a:r>
              <a:rPr lang="cs-CZ" sz="2400" dirty="0" smtClean="0">
                <a:latin typeface="Arial" charset="0"/>
              </a:rPr>
              <a:t>	“Před vlastním filozofickým pojednáním rozebrat názory svých předchůdců.”</a:t>
            </a:r>
          </a:p>
          <a:p>
            <a:pPr marL="990600" lvl="1" indent="-533400">
              <a:buFontTx/>
              <a:buNone/>
            </a:pPr>
            <a:endParaRPr lang="cs-CZ" sz="2400" dirty="0" smtClean="0">
              <a:latin typeface="Arial" charset="0"/>
            </a:endParaRPr>
          </a:p>
          <a:p>
            <a:pPr marL="990600" lvl="1" indent="-533400">
              <a:buFontTx/>
              <a:buNone/>
            </a:pPr>
            <a:r>
              <a:rPr lang="cs-CZ" sz="2400" dirty="0" smtClean="0">
                <a:latin typeface="Arial" charset="0"/>
              </a:rPr>
              <a:t>2.  </a:t>
            </a:r>
            <a:r>
              <a:rPr lang="cs-CZ" sz="2400" dirty="0" err="1" smtClean="0">
                <a:latin typeface="Arial" charset="0"/>
              </a:rPr>
              <a:t>Doxografie</a:t>
            </a:r>
            <a:r>
              <a:rPr lang="cs-CZ" sz="2400" dirty="0" smtClean="0">
                <a:latin typeface="Arial" charset="0"/>
              </a:rPr>
              <a:t> = antická díla přinášející přehled více nebo všech nauk (nauka=</a:t>
            </a:r>
            <a:r>
              <a:rPr lang="cs-CZ" sz="2400" dirty="0" err="1" smtClean="0">
                <a:latin typeface="Arial" charset="0"/>
              </a:rPr>
              <a:t>doxai</a:t>
            </a:r>
            <a:r>
              <a:rPr lang="cs-CZ" sz="2400" dirty="0" smtClean="0">
                <a:latin typeface="Arial" charset="0"/>
              </a:rPr>
              <a:t>)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cs-CZ" sz="2400" b="1" smtClean="0">
                <a:latin typeface="Arial" charset="0"/>
              </a:rPr>
              <a:t>První filozofové:</a:t>
            </a:r>
            <a:r>
              <a:rPr lang="cs-CZ" sz="4000" smtClean="0"/>
              <a:t> 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jednotlivci</a:t>
            </a:r>
          </a:p>
          <a:p>
            <a:pPr lvl="2">
              <a:buFont typeface="Arial" charset="0"/>
              <a:buNone/>
            </a:pPr>
            <a:r>
              <a:rPr lang="cs-CZ" dirty="0" smtClean="0">
                <a:latin typeface="Arial" charset="0"/>
              </a:rPr>
              <a:t>(první filozofickou školou byli až Pythagorejci)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přednáší na veřejnosti – náměstí, tržiště, nebo v uzavřeném prostředí – sloupořadí, posvátné háje, domy boháčů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filozofují nejprve bezplatně</a:t>
            </a:r>
          </a:p>
          <a:p>
            <a:endParaRPr lang="cs-CZ" sz="2400" dirty="0" smtClean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za honorář až sofisté (</a:t>
            </a: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Jsou to vůbec filozofové?</a:t>
            </a:r>
            <a:r>
              <a:rPr lang="cs-CZ" sz="2400" dirty="0" smtClean="0">
                <a:latin typeface="Arial" charset="0"/>
              </a:rPr>
              <a:t>), pak  filozofie profesí</a:t>
            </a:r>
          </a:p>
          <a:p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548679"/>
            <a:ext cx="8229600" cy="5577483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pro „zneuznávání athénských bohů“ někteří pronásledováni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exil – </a:t>
            </a:r>
            <a:r>
              <a:rPr lang="cs-CZ" sz="2400" dirty="0" err="1" smtClean="0">
                <a:latin typeface="Arial" charset="0"/>
              </a:rPr>
              <a:t>Protágorás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Anaxágorás</a:t>
            </a: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odsouzení k trestu smrti: </a:t>
            </a:r>
            <a:r>
              <a:rPr lang="cs-CZ" sz="2400" dirty="0" err="1" smtClean="0">
                <a:latin typeface="Arial" charset="0"/>
              </a:rPr>
              <a:t>Sókratés</a:t>
            </a: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/>
          <a:lstStyle/>
          <a:p>
            <a:r>
              <a:rPr lang="cs-CZ" sz="2400" b="1" dirty="0" smtClean="0">
                <a:latin typeface="Arial" charset="0"/>
              </a:rPr>
              <a:t>Milétská = jónská = přírodní filozofie</a:t>
            </a:r>
            <a:br>
              <a:rPr lang="cs-CZ" sz="2400" b="1" dirty="0" smtClean="0">
                <a:latin typeface="Arial" charset="0"/>
              </a:rPr>
            </a:br>
            <a:r>
              <a:rPr lang="cs-CZ" sz="2400" b="1" dirty="0" smtClean="0">
                <a:latin typeface="Arial" charset="0"/>
              </a:rPr>
              <a:t> 6. století PNL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b="1" dirty="0" smtClean="0">
                <a:sym typeface="Wingdings" pitchFamily="2" charset="2"/>
              </a:rPr>
              <a:t>	</a:t>
            </a:r>
            <a:r>
              <a:rPr lang="cs-CZ" b="1" dirty="0" smtClean="0"/>
              <a:t> </a:t>
            </a:r>
            <a:r>
              <a:rPr lang="cs-CZ" sz="2400" dirty="0" smtClean="0">
                <a:latin typeface="Arial" charset="0"/>
              </a:rPr>
              <a:t>Nejdříve hádanka: 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Co je nejobtížnější ze všech věcí, co je nejsnadnější, co je bůh, jak lze žít v dokonalém souladu s ctností?</a:t>
            </a:r>
            <a:r>
              <a:rPr lang="cs-CZ" sz="2400" dirty="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(Viz H. J. </a:t>
            </a:r>
            <a:r>
              <a:rPr lang="cs-CZ" sz="2400" dirty="0" err="1" smtClean="0">
                <a:latin typeface="Arial" charset="0"/>
              </a:rPr>
              <a:t>Störig</a:t>
            </a:r>
            <a:r>
              <a:rPr lang="cs-CZ" sz="2400" dirty="0" smtClean="0">
                <a:latin typeface="Arial" charset="0"/>
              </a:rPr>
              <a:t>: Malé dějiny filozofie, str. 97 – společně přečtěte odpověď)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err="1" smtClean="0">
                <a:latin typeface="Arial" charset="0"/>
              </a:rPr>
              <a:t>Thálés</a:t>
            </a:r>
            <a:endParaRPr lang="cs-CZ" sz="2400" b="1" dirty="0" smtClean="0">
              <a:latin typeface="Arial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>
                <a:latin typeface="Arial" charset="0"/>
              </a:rPr>
              <a:t>první polovina 6. stol. PNL.</a:t>
            </a:r>
          </a:p>
          <a:p>
            <a:r>
              <a:rPr lang="cs-CZ" sz="2400" dirty="0" smtClean="0">
                <a:latin typeface="Arial" charset="0"/>
              </a:rPr>
              <a:t>pralátka - </a:t>
            </a:r>
            <a:r>
              <a:rPr lang="cs-CZ" sz="2400" b="1" dirty="0" smtClean="0">
                <a:latin typeface="Arial" charset="0"/>
              </a:rPr>
              <a:t>voda </a:t>
            </a:r>
            <a:r>
              <a:rPr lang="cs-CZ" sz="2400" dirty="0" smtClean="0">
                <a:latin typeface="Arial" charset="0"/>
              </a:rPr>
              <a:t>(materialista)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X</a:t>
            </a:r>
          </a:p>
          <a:p>
            <a:r>
              <a:rPr lang="cs-CZ" sz="2400" dirty="0" smtClean="0">
                <a:latin typeface="Arial" charset="0"/>
              </a:rPr>
              <a:t>svět je plný bohů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r>
              <a:rPr lang="cs-CZ" sz="2400" b="1" smtClean="0">
                <a:latin typeface="Arial" charset="0"/>
              </a:rPr>
              <a:t>Anaximandros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9685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současník </a:t>
            </a:r>
            <a:r>
              <a:rPr lang="cs-CZ" sz="2400" dirty="0" err="1" smtClean="0">
                <a:latin typeface="Arial" charset="0"/>
              </a:rPr>
              <a:t>Tháléta</a:t>
            </a:r>
            <a:r>
              <a:rPr lang="cs-CZ" sz="2400" dirty="0" smtClean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první řecký vědecký spis v próze “ </a:t>
            </a:r>
            <a:r>
              <a:rPr lang="cs-CZ" sz="2400" b="1" dirty="0" smtClean="0">
                <a:latin typeface="Arial" charset="0"/>
              </a:rPr>
              <a:t>O přírodě</a:t>
            </a:r>
            <a:r>
              <a:rPr lang="cs-CZ" sz="2400" dirty="0" smtClean="0">
                <a:latin typeface="Arial" charset="0"/>
              </a:rPr>
              <a:t> “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(nedochoval se)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základním principem - neomezené, neurčité = </a:t>
            </a:r>
            <a:r>
              <a:rPr lang="cs-CZ" sz="2400" b="1" dirty="0" err="1" smtClean="0">
                <a:latin typeface="Arial" charset="0"/>
              </a:rPr>
              <a:t>apeiron</a:t>
            </a:r>
            <a:r>
              <a:rPr lang="cs-CZ" sz="2400" dirty="0" smtClean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	- vydělují se z něj protiklady: studené a 			teplé, suché a vlhké, ty na sebe 				působí, vedou boj.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771</Words>
  <Application>Microsoft Office PowerPoint</Application>
  <PresentationFormat>Předvádění na obrazovce (4:3)</PresentationFormat>
  <Paragraphs>269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Snímek 1</vt:lpstr>
      <vt:lpstr>Snímek 2</vt:lpstr>
      <vt:lpstr>Předsókratovské období antické filozofie</vt:lpstr>
      <vt:lpstr>Snímek 4</vt:lpstr>
      <vt:lpstr>První filozofové: </vt:lpstr>
      <vt:lpstr>Snímek 6</vt:lpstr>
      <vt:lpstr>Milétská = jónská = přírodní filozofie  6. století PNL</vt:lpstr>
      <vt:lpstr>Thálés</vt:lpstr>
      <vt:lpstr>Anaximandros</vt:lpstr>
      <vt:lpstr>Snímek 10</vt:lpstr>
      <vt:lpstr>Anaximenés</vt:lpstr>
      <vt:lpstr>Přínos milétské filozofie:</vt:lpstr>
      <vt:lpstr>Pýthagorejci</vt:lpstr>
      <vt:lpstr>Snímek 14</vt:lpstr>
      <vt:lpstr>Hérakleitos (asi 550 – 480 př. n. l.)</vt:lpstr>
      <vt:lpstr>Eleaté (starší fyzikové)</vt:lpstr>
      <vt:lpstr>Snímek 17</vt:lpstr>
      <vt:lpstr>Nejdříve připomenutí předchozí látky  :</vt:lpstr>
      <vt:lpstr>Odpovědi:</vt:lpstr>
      <vt:lpstr>Mladší fyzikové – Empedoklés, Anaxagorás</vt:lpstr>
      <vt:lpstr>Snímek 21</vt:lpstr>
      <vt:lpstr>Snímek 22</vt:lpstr>
      <vt:lpstr>Anaxagorás z Klazomen (asi 500 - 428 př. n. l.)</vt:lpstr>
      <vt:lpstr>Snímek 24</vt:lpstr>
      <vt:lpstr>Atomisté</vt:lpstr>
      <vt:lpstr>Snímek 26</vt:lpstr>
      <vt:lpstr>Démokritos z Abdéry (asi 470 – 360 př. n. l. – prý 109 let!)</vt:lpstr>
      <vt:lpstr>Snímek 28</vt:lpstr>
      <vt:lpstr>Snímek 29</vt:lpstr>
      <vt:lpstr>Snímek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Paclik</dc:creator>
  <cp:lastModifiedBy>Strasilova</cp:lastModifiedBy>
  <cp:revision>26</cp:revision>
  <dcterms:created xsi:type="dcterms:W3CDTF">2013-02-22T10:43:58Z</dcterms:created>
  <dcterms:modified xsi:type="dcterms:W3CDTF">2013-10-02T07:41:07Z</dcterms:modified>
</cp:coreProperties>
</file>