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63DD83-9D41-4F4C-8DAE-AFB6CA058530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B6E7CF-78E4-41B9-A147-DD3629DA8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8001" y="260668"/>
            <a:ext cx="6143040" cy="15049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TextovéPole 4"/>
          <p:cNvSpPr txBox="1">
            <a:spLocks noChangeArrowheads="1"/>
          </p:cNvSpPr>
          <p:nvPr/>
        </p:nvSpPr>
        <p:spPr bwMode="auto">
          <a:xfrm>
            <a:off x="0" y="1916842"/>
            <a:ext cx="9144000" cy="6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/>
            <a:r>
              <a:rPr lang="cs-CZ" sz="2000" b="1" dirty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20000" y="2708926"/>
          <a:ext cx="5829120" cy="1205376"/>
        </p:xfrm>
        <a:graphic>
          <a:graphicData uri="http://schemas.openxmlformats.org/drawingml/2006/table">
            <a:tbl>
              <a:tblPr/>
              <a:tblGrid>
                <a:gridCol w="2229120"/>
                <a:gridCol w="3600000"/>
              </a:tblGrid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školy: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Gymnázium, Zábřeh, náměstí Osvobození 20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CZ.1.07/1.5.00/34.0211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Zlepšení podmínek pro výuku na gymnáziu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Číslo a název klíčové aktivity: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III/2 - Inovace a zkvalitnění výuky prostřednictvím ICT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669532" y="785794"/>
            <a:ext cx="5926804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 anchor="ctr">
            <a:spAutoFit/>
          </a:bodyPr>
          <a:lstStyle/>
          <a:p>
            <a:pPr algn="ctr" defTabSz="912973"/>
            <a:r>
              <a:rPr lang="cs-CZ" sz="1400" b="1" dirty="0">
                <a:latin typeface="Arial" pitchFamily="34" charset="0"/>
                <a:ea typeface="Times New Roman" pitchFamily="16" charset="0"/>
                <a:cs typeface="Arial" pitchFamily="34" charset="0"/>
              </a:rPr>
              <a:t>Anotace</a:t>
            </a:r>
            <a:endParaRPr lang="cs-CZ" dirty="0">
              <a:latin typeface="Arial" pitchFamily="34" charset="0"/>
              <a:ea typeface="Times New Roman" pitchFamily="16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92000" y="1340781"/>
          <a:ext cx="5829120" cy="3695972"/>
        </p:xfrm>
        <a:graphic>
          <a:graphicData uri="http://schemas.openxmlformats.org/drawingml/2006/table">
            <a:tbl>
              <a:tblPr/>
              <a:tblGrid>
                <a:gridCol w="2229120"/>
                <a:gridCol w="3600000"/>
              </a:tblGrid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tematické oblasti: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Sociologe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Menšiny žijící v České republice </a:t>
                      </a: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- Romové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Číslo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VY_32_INOVACE_ZSV0105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Vyučovací předmět: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Základy společenských věd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Ročník: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2. ročník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Autor: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Mgr. Michaela 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Osladilová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Datum vytvoření: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29.12.2012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Datum ověření ve výuce: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21.1.2013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Druh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prezentace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Očekávaný výstup: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Ve svém jednání respektuje odlišnosti  jiných kultur, dokáže posoudit problémy Romů v </a:t>
                      </a: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České republice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Metodické poznámky: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Prezentace slouží jako pomůcka k výkladu a k frontálnímu opakování se </a:t>
                      </a: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třídou.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Menšiny žijící v České republice</a:t>
            </a:r>
            <a:br>
              <a:rPr lang="cs-CZ" dirty="0" smtClean="0"/>
            </a:br>
            <a:r>
              <a:rPr lang="cs-CZ" sz="6700" dirty="0" smtClean="0"/>
              <a:t>Romové</a:t>
            </a:r>
            <a:endParaRPr lang="cs-CZ" sz="6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889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pochází </a:t>
            </a:r>
            <a:r>
              <a:rPr lang="cs-CZ" dirty="0"/>
              <a:t>z </a:t>
            </a:r>
            <a:r>
              <a:rPr lang="cs-CZ" dirty="0" smtClean="0"/>
              <a:t>Indie</a:t>
            </a:r>
          </a:p>
          <a:p>
            <a:pPr marL="0" lvl="0" indent="0">
              <a:buNone/>
            </a:pPr>
            <a:endParaRPr lang="cs-CZ" sz="2800" dirty="0"/>
          </a:p>
          <a:p>
            <a:pPr lvl="0"/>
            <a:r>
              <a:rPr lang="cs-CZ" dirty="0" smtClean="0"/>
              <a:t>dělí </a:t>
            </a:r>
            <a:r>
              <a:rPr lang="cs-CZ" dirty="0"/>
              <a:t>se do řasy skupin, podskupin a </a:t>
            </a:r>
            <a:r>
              <a:rPr lang="cs-CZ" dirty="0" smtClean="0"/>
              <a:t>rodů:</a:t>
            </a:r>
            <a:endParaRPr lang="cs-CZ" sz="2800" dirty="0"/>
          </a:p>
          <a:p>
            <a:pPr lvl="1"/>
            <a:r>
              <a:rPr lang="cs-CZ" dirty="0"/>
              <a:t>Romové </a:t>
            </a:r>
            <a:r>
              <a:rPr lang="cs-CZ" dirty="0" smtClean="0"/>
              <a:t>slovenští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Romové </a:t>
            </a:r>
            <a:r>
              <a:rPr lang="cs-CZ" dirty="0" err="1" smtClean="0"/>
              <a:t>olašští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Maďarští Romové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Čeští Romové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Moravští </a:t>
            </a:r>
            <a:r>
              <a:rPr lang="cs-CZ" dirty="0"/>
              <a:t>Romové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7147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pPr lvl="0"/>
            <a:r>
              <a:rPr lang="cs-CZ" b="1" u="sng" dirty="0"/>
              <a:t>E</a:t>
            </a:r>
            <a:r>
              <a:rPr lang="cs-CZ" b="1" u="sng" dirty="0" smtClean="0"/>
              <a:t>xtremismus</a:t>
            </a:r>
            <a:r>
              <a:rPr lang="cs-CZ" dirty="0" smtClean="0"/>
              <a:t> </a:t>
            </a:r>
          </a:p>
          <a:p>
            <a:pPr marL="0" lvl="0" indent="0">
              <a:buNone/>
            </a:pPr>
            <a:endParaRPr lang="cs-CZ" dirty="0"/>
          </a:p>
          <a:p>
            <a:pPr lvl="1"/>
            <a:r>
              <a:rPr lang="cs-CZ" dirty="0" smtClean="0"/>
              <a:t>porušování </a:t>
            </a:r>
            <a:r>
              <a:rPr lang="cs-CZ" dirty="0"/>
              <a:t>nebo neuznávání etnických </a:t>
            </a:r>
            <a:r>
              <a:rPr lang="cs-CZ" dirty="0" smtClean="0"/>
              <a:t>práv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verbální</a:t>
            </a:r>
            <a:r>
              <a:rPr lang="cs-CZ" dirty="0"/>
              <a:t>, fyzická agresivita, násilí, hrozba </a:t>
            </a:r>
            <a:r>
              <a:rPr lang="cs-CZ" dirty="0" smtClean="0"/>
              <a:t>násilí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útoky </a:t>
            </a:r>
            <a:r>
              <a:rPr lang="cs-CZ" dirty="0"/>
              <a:t>na celé romské </a:t>
            </a:r>
            <a:r>
              <a:rPr lang="cs-CZ" dirty="0" smtClean="0"/>
              <a:t>rodiny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Problémy Romů v </a:t>
            </a:r>
            <a:r>
              <a:rPr lang="cs-CZ" dirty="0"/>
              <a:t>Č</a:t>
            </a:r>
            <a:r>
              <a:rPr lang="cs-CZ" dirty="0" smtClean="0"/>
              <a:t>eské republice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753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cs-CZ" b="1" u="sng" dirty="0" smtClean="0"/>
              <a:t>Diskriminace:</a:t>
            </a:r>
          </a:p>
          <a:p>
            <a:pPr marL="0" lv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podle </a:t>
            </a:r>
            <a:r>
              <a:rPr lang="cs-CZ" dirty="0"/>
              <a:t>výzkumu jsou čeští Romové nejvíc diskriminovanou skupinou v </a:t>
            </a:r>
            <a:r>
              <a:rPr lang="cs-CZ" dirty="0" smtClean="0"/>
              <a:t>EU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diskriminace </a:t>
            </a:r>
            <a:r>
              <a:rPr lang="cs-CZ" dirty="0"/>
              <a:t>při: hledání práce, ve zdravotnictví, v sociálních službách...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634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cs-CZ" b="1" u="sng" dirty="0" smtClean="0"/>
              <a:t>Vzdělanost:</a:t>
            </a:r>
          </a:p>
          <a:p>
            <a:pPr marL="0" lvl="0" indent="0">
              <a:buNone/>
            </a:pPr>
            <a:endParaRPr lang="cs-CZ" b="1" u="sng" dirty="0" smtClean="0"/>
          </a:p>
          <a:p>
            <a:pPr lvl="1"/>
            <a:r>
              <a:rPr lang="cs-CZ" dirty="0" smtClean="0"/>
              <a:t>soustředí se převážně </a:t>
            </a:r>
            <a:r>
              <a:rPr lang="cs-CZ" dirty="0"/>
              <a:t>na přítomnost, proto vzdělání a vidina jeho budoucích výhod není </a:t>
            </a:r>
            <a:r>
              <a:rPr lang="cs-CZ" dirty="0" smtClean="0"/>
              <a:t>atraktivní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nepříznivý </a:t>
            </a:r>
            <a:r>
              <a:rPr lang="cs-CZ" dirty="0"/>
              <a:t>vliv jazyková </a:t>
            </a:r>
            <a:r>
              <a:rPr lang="cs-CZ" dirty="0" smtClean="0"/>
              <a:t>bariéra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3261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cs-CZ" b="1" u="sng" dirty="0" smtClean="0"/>
              <a:t>Nezaměstnanost</a:t>
            </a:r>
          </a:p>
          <a:p>
            <a:pPr marL="0" lv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souvisí s nízkou mírou vzdělanosti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nezaměstnanost podle </a:t>
            </a:r>
            <a:r>
              <a:rPr lang="cs-CZ" dirty="0"/>
              <a:t>krajů od 50% až do 95%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974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lvl="0"/>
            <a:r>
              <a:rPr lang="cs-CZ" u="sng" dirty="0" smtClean="0"/>
              <a:t>Zdroje</a:t>
            </a:r>
          </a:p>
          <a:p>
            <a:pPr lvl="1"/>
            <a:r>
              <a:rPr lang="cs-CZ" dirty="0" smtClean="0"/>
              <a:t>Ze zdrojů autora</a:t>
            </a:r>
          </a:p>
          <a:p>
            <a:pPr lvl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89658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251</Words>
  <Application>Microsoft Office PowerPoint</Application>
  <PresentationFormat>Předvádění na obrazovce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Snímek 1</vt:lpstr>
      <vt:lpstr>Snímek 2</vt:lpstr>
      <vt:lpstr>Menšiny žijící v České republice Romové</vt:lpstr>
      <vt:lpstr>Snímek 4</vt:lpstr>
      <vt:lpstr>Problémy Romů v České republice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lachi</dc:creator>
  <cp:lastModifiedBy>Paclik</cp:lastModifiedBy>
  <cp:revision>6</cp:revision>
  <dcterms:created xsi:type="dcterms:W3CDTF">2012-12-29T16:46:28Z</dcterms:created>
  <dcterms:modified xsi:type="dcterms:W3CDTF">2013-05-17T09:53:14Z</dcterms:modified>
</cp:coreProperties>
</file>