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56" r:id="rId6"/>
    <p:sldId id="267" r:id="rId7"/>
    <p:sldId id="257" r:id="rId8"/>
    <p:sldId id="268" r:id="rId9"/>
    <p:sldId id="258" r:id="rId10"/>
    <p:sldId id="269" r:id="rId11"/>
    <p:sldId id="259" r:id="rId12"/>
    <p:sldId id="270" r:id="rId13"/>
    <p:sldId id="260" r:id="rId14"/>
    <p:sldId id="271" r:id="rId15"/>
    <p:sldId id="261" r:id="rId16"/>
    <p:sldId id="26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4660"/>
  </p:normalViewPr>
  <p:slideViewPr>
    <p:cSldViewPr>
      <p:cViewPr varScale="1">
        <p:scale>
          <a:sx n="89" d="100"/>
          <a:sy n="89" d="100"/>
        </p:scale>
        <p:origin x="-11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9F5D-0E6F-4910-A81A-0331A6C2E338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3815-1B27-4A0E-B911-66A1E9D33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9786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9F5D-0E6F-4910-A81A-0331A6C2E338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3815-1B27-4A0E-B911-66A1E9D33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9984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9F5D-0E6F-4910-A81A-0331A6C2E338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3815-1B27-4A0E-B911-66A1E9D33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5749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9F5D-0E6F-4910-A81A-0331A6C2E338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3815-1B27-4A0E-B911-66A1E9D33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091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9F5D-0E6F-4910-A81A-0331A6C2E338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3815-1B27-4A0E-B911-66A1E9D33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2484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9F5D-0E6F-4910-A81A-0331A6C2E338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3815-1B27-4A0E-B911-66A1E9D33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7307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9F5D-0E6F-4910-A81A-0331A6C2E338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3815-1B27-4A0E-B911-66A1E9D33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247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9F5D-0E6F-4910-A81A-0331A6C2E338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3815-1B27-4A0E-B911-66A1E9D33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406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9F5D-0E6F-4910-A81A-0331A6C2E338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3815-1B27-4A0E-B911-66A1E9D33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9336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9F5D-0E6F-4910-A81A-0331A6C2E338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3815-1B27-4A0E-B911-66A1E9D33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0261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9F5D-0E6F-4910-A81A-0331A6C2E338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3815-1B27-4A0E-B911-66A1E9D33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1856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C9F5D-0E6F-4910-A81A-0331A6C2E338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E3815-1B27-4A0E-B911-66A1E9D33D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6479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59899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0" y="1916832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Vzdělávací materiál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400" b="1" dirty="0" smtClean="0">
                <a:latin typeface="Arial" pitchFamily="34" charset="0"/>
                <a:cs typeface="Arial" pitchFamily="34" charset="0"/>
              </a:rPr>
              <a:t>vytvořený v projektu OP VK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3789058"/>
              </p:ext>
            </p:extLst>
          </p:nvPr>
        </p:nvGraphicFramePr>
        <p:xfrm>
          <a:off x="1619672" y="2708920"/>
          <a:ext cx="5829300" cy="12029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školy: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Gymnázium, Zábřeh, náměstí Osvobození 20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CZ.1.07/1.5.00/34.0211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Zlepšení podmínek pro výuku na gymnáziu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a název klíčové aktivity: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Times New Roman"/>
                          <a:cs typeface="Times New Roman"/>
                        </a:rPr>
                        <a:t>III/2 - Inovace a zkvalitnění výuky prostřednictvím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ICT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502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Odpověď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Hmotnost vzorku je 706,4 g. 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Objem vzorku je 223,28 dm</a:t>
            </a:r>
            <a:r>
              <a:rPr lang="cs-CZ" sz="2800" baseline="30000" dirty="0" smtClean="0"/>
              <a:t>3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058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dirty="0"/>
              <a:t>Určete počet molekul H</a:t>
            </a:r>
            <a:r>
              <a:rPr lang="cs-CZ" sz="2800" baseline="-25000" dirty="0"/>
              <a:t>2</a:t>
            </a:r>
            <a:r>
              <a:rPr lang="cs-CZ" sz="2800" dirty="0"/>
              <a:t>O obsažených v 30 ml </a:t>
            </a:r>
            <a:r>
              <a:rPr lang="cs-CZ" sz="2800" dirty="0" smtClean="0"/>
              <a:t>vody.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3206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Odpověď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093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30 ml </a:t>
            </a:r>
            <a:r>
              <a:rPr lang="cs-CZ" sz="2800" dirty="0"/>
              <a:t>vody obsahuje </a:t>
            </a:r>
            <a:r>
              <a:rPr lang="cs-CZ" sz="2800" dirty="0" smtClean="0"/>
              <a:t>1∙</a:t>
            </a:r>
            <a:r>
              <a:rPr lang="cs-CZ" sz="2800" dirty="0"/>
              <a:t>10</a:t>
            </a:r>
            <a:r>
              <a:rPr lang="cs-CZ" sz="2800" baseline="30000" dirty="0"/>
              <a:t>24</a:t>
            </a:r>
            <a:r>
              <a:rPr lang="cs-CZ" sz="2800" dirty="0"/>
              <a:t> </a:t>
            </a:r>
            <a:r>
              <a:rPr lang="cs-CZ" sz="2800" dirty="0" smtClean="0"/>
              <a:t>molekul 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O.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7655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276456" cy="1470025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Vypočítejte hustotu </a:t>
            </a:r>
            <a:r>
              <a:rPr lang="cs-CZ" sz="2800" dirty="0" smtClean="0"/>
              <a:t>oxidu </a:t>
            </a:r>
            <a:r>
              <a:rPr lang="cs-CZ" sz="2800" dirty="0"/>
              <a:t>uhličitého za standardních podmínek.</a:t>
            </a:r>
          </a:p>
        </p:txBody>
      </p:sp>
    </p:spTree>
    <p:extLst>
      <p:ext uri="{BB962C8B-B14F-4D97-AF65-F5344CB8AC3E}">
        <p14:creationId xmlns:p14="http://schemas.microsoft.com/office/powerpoint/2010/main" xmlns="" val="9373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Odpověď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Hustota oxidu uhličitého je 1,96 g</a:t>
            </a:r>
            <a:r>
              <a:rPr lang="cs-CZ" sz="2800" dirty="0"/>
              <a:t>∙dm</a:t>
            </a:r>
            <a:r>
              <a:rPr lang="cs-CZ" sz="2800" baseline="30000" dirty="0"/>
              <a:t>-3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5447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8502"/>
            <a:ext cx="8229600" cy="1071238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92D050"/>
                </a:solidFill>
              </a:rPr>
              <a:t>Domácí úkol</a:t>
            </a:r>
            <a:endParaRPr lang="cs-CZ" sz="2800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dirty="0"/>
              <a:t>Vypočítejte, kolik atomů vodíku je obsaženo ve 30 g kyseliny sírové </a:t>
            </a:r>
            <a:r>
              <a:rPr lang="cs-CZ" sz="3000" dirty="0" smtClean="0"/>
              <a:t>H</a:t>
            </a:r>
            <a:r>
              <a:rPr lang="cs-CZ" sz="3000" baseline="-25000" dirty="0" smtClean="0"/>
              <a:t>2</a:t>
            </a:r>
            <a:r>
              <a:rPr lang="cs-CZ" sz="3000" dirty="0" smtClean="0"/>
              <a:t>SO</a:t>
            </a:r>
            <a:r>
              <a:rPr lang="cs-CZ" sz="3000" baseline="-25000" dirty="0" smtClean="0"/>
              <a:t>4</a:t>
            </a:r>
            <a:r>
              <a:rPr lang="cs-CZ" sz="3000" dirty="0" smtClean="0"/>
              <a:t>.                                  </a:t>
            </a:r>
            <a:r>
              <a:rPr lang="cs-CZ" sz="3000" dirty="0" smtClean="0">
                <a:solidFill>
                  <a:srgbClr val="FF0000"/>
                </a:solidFill>
              </a:rPr>
              <a:t>[</a:t>
            </a:r>
            <a:r>
              <a:rPr lang="cs-CZ" sz="3000" dirty="0">
                <a:solidFill>
                  <a:srgbClr val="FF0000"/>
                </a:solidFill>
              </a:rPr>
              <a:t>3,69·10</a:t>
            </a:r>
            <a:r>
              <a:rPr lang="cs-CZ" sz="3000" baseline="30000" dirty="0">
                <a:solidFill>
                  <a:srgbClr val="FF0000"/>
                </a:solidFill>
              </a:rPr>
              <a:t>23</a:t>
            </a:r>
            <a:r>
              <a:rPr lang="cs-CZ" sz="3000" dirty="0">
                <a:solidFill>
                  <a:srgbClr val="FF0000"/>
                </a:solidFill>
              </a:rPr>
              <a:t>]</a:t>
            </a:r>
            <a:r>
              <a:rPr lang="cs-CZ" sz="3000" dirty="0" smtClean="0">
                <a:solidFill>
                  <a:srgbClr val="FF0000"/>
                </a:solidFill>
              </a:rPr>
              <a:t/>
            </a:r>
            <a:br>
              <a:rPr lang="cs-CZ" sz="3000" dirty="0" smtClean="0">
                <a:solidFill>
                  <a:srgbClr val="FF0000"/>
                </a:solidFill>
              </a:rPr>
            </a:b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/>
              <a:t>Vypočítejte hmotnost 2,5</a:t>
            </a:r>
            <a:r>
              <a:rPr lang="cs-CZ" sz="3000" dirty="0">
                <a:sym typeface="Symbol"/>
              </a:rPr>
              <a:t></a:t>
            </a:r>
            <a:r>
              <a:rPr lang="cs-CZ" sz="3000" dirty="0"/>
              <a:t>10</a:t>
            </a:r>
            <a:r>
              <a:rPr lang="cs-CZ" sz="3000" baseline="30000" dirty="0"/>
              <a:t>25</a:t>
            </a:r>
            <a:r>
              <a:rPr lang="cs-CZ" sz="3000" dirty="0"/>
              <a:t> atomů mědi</a:t>
            </a:r>
            <a:r>
              <a:rPr lang="cs-CZ" sz="3000" dirty="0" smtClean="0"/>
              <a:t>.</a:t>
            </a:r>
            <a:br>
              <a:rPr lang="cs-CZ" sz="3000" dirty="0" smtClean="0"/>
            </a:br>
            <a:r>
              <a:rPr lang="cs-CZ" sz="3000" dirty="0" smtClean="0"/>
              <a:t>                                                                        </a:t>
            </a:r>
            <a:r>
              <a:rPr lang="cs-CZ" sz="3000" dirty="0">
                <a:solidFill>
                  <a:srgbClr val="FF0000"/>
                </a:solidFill>
              </a:rPr>
              <a:t>[2 638,24g]</a:t>
            </a:r>
            <a:r>
              <a:rPr lang="cs-CZ" sz="3000" dirty="0" smtClean="0">
                <a:solidFill>
                  <a:srgbClr val="FF0000"/>
                </a:solidFill>
              </a:rPr>
              <a:t/>
            </a:r>
            <a:br>
              <a:rPr lang="cs-CZ" sz="3000" dirty="0" smtClean="0">
                <a:solidFill>
                  <a:srgbClr val="FF0000"/>
                </a:solidFill>
              </a:rPr>
            </a:b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/>
              <a:t>Vypočítejte objem 3,8</a:t>
            </a:r>
            <a:r>
              <a:rPr lang="cs-CZ" sz="3000" dirty="0">
                <a:sym typeface="Symbol"/>
              </a:rPr>
              <a:t></a:t>
            </a:r>
            <a:r>
              <a:rPr lang="cs-CZ" sz="3000" dirty="0"/>
              <a:t>10</a:t>
            </a:r>
            <a:r>
              <a:rPr lang="cs-CZ" sz="3000" baseline="30000" dirty="0"/>
              <a:t>26</a:t>
            </a:r>
            <a:r>
              <a:rPr lang="cs-CZ" sz="3000" dirty="0"/>
              <a:t> molekul amoniaku </a:t>
            </a:r>
            <a:r>
              <a:rPr lang="cs-CZ" sz="3000" dirty="0" smtClean="0"/>
              <a:t>NH</a:t>
            </a:r>
            <a:r>
              <a:rPr lang="cs-CZ" sz="3000" baseline="-25000" dirty="0" smtClean="0"/>
              <a:t>3</a:t>
            </a:r>
            <a:r>
              <a:rPr lang="cs-CZ" sz="3000" dirty="0" smtClean="0"/>
              <a:t> </a:t>
            </a:r>
            <a:br>
              <a:rPr lang="cs-CZ" sz="3000" dirty="0" smtClean="0"/>
            </a:br>
            <a:r>
              <a:rPr lang="cs-CZ" sz="3000" dirty="0" smtClean="0"/>
              <a:t>za </a:t>
            </a:r>
            <a:r>
              <a:rPr lang="cs-CZ" sz="3000" dirty="0"/>
              <a:t>normálních podmínek</a:t>
            </a:r>
            <a:r>
              <a:rPr lang="cs-CZ" sz="3000" dirty="0" smtClean="0"/>
              <a:t>.                   </a:t>
            </a:r>
            <a:r>
              <a:rPr lang="cs-CZ" sz="3000" dirty="0">
                <a:solidFill>
                  <a:srgbClr val="FF0000"/>
                </a:solidFill>
              </a:rPr>
              <a:t>[14 141,15 dm</a:t>
            </a:r>
            <a:r>
              <a:rPr lang="cs-CZ" sz="3000" baseline="30000" dirty="0">
                <a:solidFill>
                  <a:srgbClr val="FF0000"/>
                </a:solidFill>
              </a:rPr>
              <a:t>3</a:t>
            </a:r>
            <a:r>
              <a:rPr lang="cs-CZ" sz="3000" dirty="0" smtClean="0">
                <a:solidFill>
                  <a:srgbClr val="FF0000"/>
                </a:solidFill>
              </a:rPr>
              <a:t>]  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Určete objem </a:t>
            </a:r>
            <a:r>
              <a:rPr lang="cs-CZ" sz="3000" dirty="0"/>
              <a:t>8,36·10</a:t>
            </a:r>
            <a:r>
              <a:rPr lang="cs-CZ" sz="3000" baseline="30000" dirty="0"/>
              <a:t>25</a:t>
            </a:r>
            <a:r>
              <a:rPr lang="cs-CZ" sz="3000" baseline="30000" dirty="0">
                <a:solidFill>
                  <a:srgbClr val="FF0000"/>
                </a:solidFill>
              </a:rPr>
              <a:t> </a:t>
            </a:r>
            <a:r>
              <a:rPr lang="cs-CZ" sz="3000" dirty="0" smtClean="0"/>
              <a:t>molekul vody.      </a:t>
            </a:r>
            <a:r>
              <a:rPr lang="cs-CZ" sz="3000" dirty="0" smtClean="0">
                <a:solidFill>
                  <a:srgbClr val="FF0000"/>
                </a:solidFill>
              </a:rPr>
              <a:t>[</a:t>
            </a:r>
            <a:r>
              <a:rPr lang="cs-CZ" sz="3000" dirty="0">
                <a:solidFill>
                  <a:srgbClr val="FF0000"/>
                </a:solidFill>
              </a:rPr>
              <a:t>2500 cm</a:t>
            </a:r>
            <a:r>
              <a:rPr lang="cs-CZ" sz="3000" baseline="30000" dirty="0">
                <a:solidFill>
                  <a:srgbClr val="FF0000"/>
                </a:solidFill>
              </a:rPr>
              <a:t>3</a:t>
            </a:r>
            <a:r>
              <a:rPr lang="cs-CZ" sz="3000" dirty="0">
                <a:solidFill>
                  <a:srgbClr val="FF0000"/>
                </a:solidFill>
              </a:rPr>
              <a:t>]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5340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Zdroje: archiv autorky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2746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Anotace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2764219"/>
              </p:ext>
            </p:extLst>
          </p:nvPr>
        </p:nvGraphicFramePr>
        <p:xfrm>
          <a:off x="1691680" y="1340768"/>
          <a:ext cx="5829300" cy="3870071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tematické oblasti: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Chemické výpočty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Výpočty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základních veličin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VY_32_INOVACE_Ch0318</a:t>
                      </a: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Vyučovací předmět: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Chemie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Ročník: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1. ročník čtyřletého a 5. ročník osmiletého gymnázia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Autor: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Mgr. Vladana </a:t>
                      </a: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Špůrková</a:t>
                      </a: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7. 10. 2013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ověření ve výuce: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16. 10. 2013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prezentace</a:t>
                      </a:r>
                      <a:endParaRPr lang="cs-CZ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Očekávaný výstup: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Žák vypočítá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množství látky ze zadaných údajů. Pracuje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s periodickou soustavou prvků při určení molární hmotnosti látky.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Metodické poznámky: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Materiál je určen pro procvičování ve vyučovací hodině, lze jen použít i k samostudiu.</a:t>
                      </a: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77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VÝPOČTY ZÁKLADNÍCH VELIČIN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023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63367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solidFill>
                              <a:srgbClr val="FF0000"/>
                            </a:solidFill>
                            <a:latin typeface="Cambria Math"/>
                          </a:rPr>
                          <m:t>N</m:t>
                        </m:r>
                      </m:num>
                      <m:den>
                        <m:sSub>
                          <m:sSubPr>
                            <m:ctrlP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cs-CZ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N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cs-CZ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A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 smtClean="0"/>
                  <a:t>           </a:t>
                </a:r>
                <a:r>
                  <a:rPr lang="cs-CZ" sz="2400" dirty="0" smtClean="0"/>
                  <a:t>n… látkové množství   </a:t>
                </a:r>
                <a:br>
                  <a:rPr lang="cs-CZ" sz="2400" dirty="0" smtClean="0"/>
                </a:br>
                <a:r>
                  <a:rPr lang="cs-CZ" sz="2400" dirty="0" smtClean="0"/>
                  <a:t>                              N… počet částic</a:t>
                </a:r>
                <a:br>
                  <a:rPr lang="cs-CZ" sz="2400" dirty="0" smtClean="0"/>
                </a:br>
                <a:r>
                  <a:rPr lang="cs-CZ" sz="2400" dirty="0" smtClean="0"/>
                  <a:t>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A</m:t>
                        </m:r>
                      </m:sub>
                    </m:sSub>
                  </m:oMath>
                </a14:m>
                <a:r>
                  <a:rPr lang="cs-CZ" sz="2400" dirty="0" smtClean="0"/>
                  <a:t>…</a:t>
                </a:r>
                <a:r>
                  <a:rPr lang="cs-CZ" sz="2400" dirty="0"/>
                  <a:t> </a:t>
                </a:r>
                <a:r>
                  <a:rPr lang="cs-CZ" sz="2400" dirty="0" smtClean="0"/>
                  <a:t>Avogadrova </a:t>
                </a:r>
                <a:r>
                  <a:rPr lang="cs-CZ" sz="2400" dirty="0"/>
                  <a:t>konstanta</a:t>
                </a:r>
                <a:r>
                  <a:rPr lang="cs-CZ" sz="2400" dirty="0" smtClean="0"/>
                  <a:t>  </a:t>
                </a:r>
                <a:br>
                  <a:rPr lang="cs-CZ" sz="2400" dirty="0" smtClean="0"/>
                </a:br>
                <a:r>
                  <a:rPr lang="cs-CZ" sz="2400" dirty="0" smtClean="0"/>
                  <a:t/>
                </a:r>
                <a:br>
                  <a:rPr lang="cs-CZ" sz="2400" dirty="0" smtClean="0"/>
                </a:br>
                <a:r>
                  <a:rPr lang="cs-CZ" sz="2800" dirty="0" smtClean="0"/>
                  <a:t/>
                </a:r>
                <a:br>
                  <a:rPr lang="cs-CZ" sz="2800" dirty="0" smtClean="0"/>
                </a:br>
                <a:r>
                  <a:rPr lang="cs-CZ" dirty="0">
                    <a:solidFill>
                      <a:srgbClr val="FF0000"/>
                    </a:solidFill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M</m:t>
                        </m:r>
                      </m:den>
                    </m:f>
                  </m:oMath>
                </a14:m>
                <a:r>
                  <a:rPr lang="cs-CZ" sz="2800" dirty="0" smtClean="0"/>
                  <a:t>              </a:t>
                </a:r>
                <a:r>
                  <a:rPr lang="cs-CZ" sz="2400" dirty="0" smtClean="0"/>
                  <a:t>n… látkové </a:t>
                </a:r>
                <a:r>
                  <a:rPr lang="cs-CZ" sz="2400" dirty="0"/>
                  <a:t>množství </a:t>
                </a:r>
                <a:r>
                  <a:rPr lang="cs-CZ" sz="2400" dirty="0" smtClean="0"/>
                  <a:t/>
                </a:r>
                <a:br>
                  <a:rPr lang="cs-CZ" sz="2400" dirty="0" smtClean="0"/>
                </a:br>
                <a:r>
                  <a:rPr lang="cs-CZ" sz="2400" dirty="0" smtClean="0"/>
                  <a:t>                              m… hmotnost látky</a:t>
                </a:r>
                <a:br>
                  <a:rPr lang="cs-CZ" sz="2400" dirty="0" smtClean="0"/>
                </a:br>
                <a:r>
                  <a:rPr lang="cs-CZ" sz="2400" dirty="0" smtClean="0"/>
                  <a:t>                              M… molární hmotnost látky</a:t>
                </a:r>
                <a:br>
                  <a:rPr lang="cs-CZ" sz="2400" dirty="0" smtClean="0"/>
                </a:br>
                <a:r>
                  <a:rPr lang="cs-CZ" sz="2800" dirty="0" smtClean="0"/>
                  <a:t/>
                </a:r>
                <a:br>
                  <a:rPr lang="cs-CZ" sz="2800" dirty="0" smtClean="0"/>
                </a:br>
                <a:r>
                  <a:rPr lang="cs-CZ" dirty="0">
                    <a:solidFill>
                      <a:srgbClr val="FF0000"/>
                    </a:solidFill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V</m:t>
                        </m:r>
                      </m:num>
                      <m:den>
                        <m:sSub>
                          <m:sSubPr>
                            <m:ctrlP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cs-CZ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cs-CZ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m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800" dirty="0" smtClean="0"/>
                  <a:t>           </a:t>
                </a:r>
                <a:r>
                  <a:rPr lang="cs-CZ" sz="2400" dirty="0" smtClean="0"/>
                  <a:t>n… látkové </a:t>
                </a:r>
                <a:r>
                  <a:rPr lang="cs-CZ" sz="2400" dirty="0"/>
                  <a:t>množství </a:t>
                </a:r>
                <a:r>
                  <a:rPr lang="cs-CZ" sz="2400" dirty="0" smtClean="0"/>
                  <a:t/>
                </a:r>
                <a:br>
                  <a:rPr lang="cs-CZ" sz="2400" dirty="0" smtClean="0"/>
                </a:br>
                <a:r>
                  <a:rPr lang="cs-CZ" sz="2400" dirty="0" smtClean="0"/>
                  <a:t>                              V… objem plynné látky</a:t>
                </a:r>
                <a:br>
                  <a:rPr lang="cs-CZ" sz="2400" dirty="0" smtClean="0"/>
                </a:br>
                <a:r>
                  <a:rPr lang="cs-CZ" sz="2400" dirty="0" smtClean="0"/>
                  <a:t>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m</m:t>
                        </m:r>
                      </m:sub>
                    </m:sSub>
                    <m:r>
                      <a:rPr lang="cs-CZ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… </m:t>
                    </m:r>
                  </m:oMath>
                </a14:m>
                <a:r>
                  <a:rPr lang="cs-CZ" sz="2400" dirty="0" smtClean="0"/>
                  <a:t>molární objem</a:t>
                </a: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6336704"/>
              </a:xfrm>
              <a:blipFill rotWithShape="1">
                <a:blip r:embed="rId2" cstate="print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408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Nadpis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85800" y="2130425"/>
                <a:ext cx="7772400" cy="2162671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cs-CZ" sz="2800" dirty="0"/>
                  <a:t>Vypočítejte látkové množství:</a:t>
                </a:r>
                <a:br>
                  <a:rPr lang="cs-CZ" sz="2800" dirty="0"/>
                </a:br>
                <a:r>
                  <a:rPr lang="cs-CZ" sz="2800" dirty="0"/>
                  <a:t>a</a:t>
                </a:r>
                <a:r>
                  <a:rPr lang="cs-CZ" sz="2800" dirty="0" smtClean="0"/>
                  <a:t>) H</a:t>
                </a:r>
                <a:r>
                  <a:rPr lang="cs-CZ" sz="2800" baseline="-25000" dirty="0" smtClean="0"/>
                  <a:t>2</a:t>
                </a:r>
                <a:r>
                  <a:rPr lang="cs-CZ" sz="2800" dirty="0" smtClean="0"/>
                  <a:t> </a:t>
                </a:r>
                <a:r>
                  <a:rPr lang="cs-CZ" sz="2800" dirty="0"/>
                  <a:t>ve 30 g vodíku</a:t>
                </a:r>
                <a:br>
                  <a:rPr lang="cs-CZ" sz="2800" dirty="0"/>
                </a:br>
                <a:r>
                  <a:rPr lang="cs-CZ" sz="2800" dirty="0"/>
                  <a:t>b) H ve 30 g vodíku</a:t>
                </a:r>
                <a:br>
                  <a:rPr lang="cs-CZ" sz="2800" dirty="0"/>
                </a:br>
                <a:r>
                  <a:rPr lang="cs-CZ" sz="2800" dirty="0"/>
                  <a:t>c) SO</a:t>
                </a:r>
                <a:r>
                  <a:rPr lang="cs-CZ" sz="2800" baseline="-25000" dirty="0"/>
                  <a:t>2</a:t>
                </a:r>
                <a:r>
                  <a:rPr lang="cs-CZ" sz="2800" dirty="0"/>
                  <a:t> v 50 g oxidu siřičitého</a:t>
                </a:r>
                <a:br>
                  <a:rPr lang="cs-CZ" sz="2800" dirty="0"/>
                </a:br>
                <a:r>
                  <a:rPr lang="cs-CZ" sz="2800" dirty="0"/>
                  <a:t>d) vody ve 250 g ZnSO</a:t>
                </a:r>
                <a:r>
                  <a:rPr lang="cs-CZ" sz="2800" baseline="-25000" dirty="0"/>
                  <a:t>4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∙</m:t>
                    </m:r>
                  </m:oMath>
                </a14:m>
                <a:r>
                  <a:rPr lang="cs-CZ" sz="2800" dirty="0"/>
                  <a:t>7H</a:t>
                </a:r>
                <a:r>
                  <a:rPr lang="cs-CZ" sz="2800" baseline="-25000" dirty="0"/>
                  <a:t>2</a:t>
                </a:r>
                <a:r>
                  <a:rPr lang="cs-CZ" sz="2800" dirty="0"/>
                  <a:t>O</a:t>
                </a:r>
              </a:p>
            </p:txBody>
          </p:sp>
        </mc:Choice>
        <mc:Fallback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5800" y="2130425"/>
                <a:ext cx="7772400" cy="2162671"/>
              </a:xfrm>
              <a:blipFill rotWithShape="1">
                <a:blip r:embed="rId2" cstate="print"/>
                <a:stretch>
                  <a:fillRect l="-1647" t="-3944" b="-95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658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Odpověď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a) n = 15 mol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b) n = 30 mol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c) n = 0,78 mol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d) n = 6,09 mol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9466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dirty="0"/>
              <a:t>Určete hmotnost 2,5</a:t>
            </a:r>
            <a:r>
              <a:rPr lang="cs-CZ" sz="2800" b="1" dirty="0"/>
              <a:t> </a:t>
            </a:r>
            <a:r>
              <a:rPr lang="cs-CZ" sz="2800" dirty="0"/>
              <a:t>molu </a:t>
            </a:r>
            <a:r>
              <a:rPr lang="cs-CZ" sz="2800" dirty="0" err="1"/>
              <a:t>Zn</a:t>
            </a:r>
            <a:r>
              <a:rPr lang="cs-CZ" sz="2800" dirty="0"/>
              <a:t>(NO</a:t>
            </a:r>
            <a:r>
              <a:rPr lang="cs-CZ" sz="2800" baseline="-25000" dirty="0"/>
              <a:t>3</a:t>
            </a:r>
            <a:r>
              <a:rPr lang="cs-CZ" sz="2800" dirty="0"/>
              <a:t>)</a:t>
            </a:r>
            <a:r>
              <a:rPr lang="cs-CZ" sz="2800" baseline="-25000" dirty="0"/>
              <a:t>2</a:t>
            </a:r>
            <a:r>
              <a:rPr lang="cs-CZ" sz="2800" dirty="0"/>
              <a:t>. Určete také, kolik molekul </a:t>
            </a:r>
            <a:r>
              <a:rPr lang="cs-CZ" sz="2800" dirty="0" err="1"/>
              <a:t>Zn</a:t>
            </a:r>
            <a:r>
              <a:rPr lang="cs-CZ" sz="2800" dirty="0"/>
              <a:t>(NO</a:t>
            </a:r>
            <a:r>
              <a:rPr lang="cs-CZ" sz="2800" baseline="-25000" dirty="0"/>
              <a:t>3</a:t>
            </a:r>
            <a:r>
              <a:rPr lang="cs-CZ" sz="2800" dirty="0"/>
              <a:t>)</a:t>
            </a:r>
            <a:r>
              <a:rPr lang="cs-CZ" sz="2800" baseline="-25000" dirty="0"/>
              <a:t>2</a:t>
            </a:r>
            <a:r>
              <a:rPr lang="cs-CZ" sz="2800" dirty="0"/>
              <a:t> vzorek obsahuje.</a:t>
            </a:r>
          </a:p>
        </p:txBody>
      </p:sp>
    </p:spTree>
    <p:extLst>
      <p:ext uri="{BB962C8B-B14F-4D97-AF65-F5344CB8AC3E}">
        <p14:creationId xmlns:p14="http://schemas.microsoft.com/office/powerpoint/2010/main" xmlns="" val="33253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Odpověď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Hmotnost vzorku je 473,45 g a obsahuje 1,15</a:t>
            </a:r>
            <a:r>
              <a:rPr lang="cs-CZ" sz="2800" dirty="0" smtClean="0"/>
              <a:t>∙10</a:t>
            </a:r>
            <a:r>
              <a:rPr lang="cs-CZ" sz="2800" baseline="30000" dirty="0" smtClean="0"/>
              <a:t>24</a:t>
            </a:r>
            <a:r>
              <a:rPr lang="cs-CZ" sz="2800" dirty="0" smtClean="0"/>
              <a:t>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molekul.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467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dirty="0"/>
              <a:t>Vypočítejte hmotnost a objem 6</a:t>
            </a:r>
            <a:r>
              <a:rPr lang="cs-CZ" sz="2800" dirty="0">
                <a:sym typeface="Symbol"/>
              </a:rPr>
              <a:t></a:t>
            </a:r>
            <a:r>
              <a:rPr lang="cs-CZ" sz="2800" dirty="0"/>
              <a:t>10</a:t>
            </a:r>
            <a:r>
              <a:rPr lang="cs-CZ" sz="2800" baseline="30000" dirty="0"/>
              <a:t>24</a:t>
            </a:r>
            <a:r>
              <a:rPr lang="cs-CZ" sz="2800" dirty="0"/>
              <a:t> molekul chloru za normálních podmínek. Chlor je za normálních podmínek plynná látka složená z molekul Cl</a:t>
            </a:r>
            <a:r>
              <a:rPr lang="cs-CZ" sz="2800" baseline="-25000" dirty="0"/>
              <a:t>2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370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272</Words>
  <Application>Microsoft Office PowerPoint</Application>
  <PresentationFormat>Předvádění na obrazovce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Snímek 1</vt:lpstr>
      <vt:lpstr>Snímek 2</vt:lpstr>
      <vt:lpstr>VÝPOČTY ZÁKLADNÍCH VELIČIN</vt:lpstr>
      <vt:lpstr>Snímek 4</vt:lpstr>
      <vt:lpstr> </vt:lpstr>
      <vt:lpstr>Odpověď</vt:lpstr>
      <vt:lpstr>Určete hmotnost 2,5 molu Zn(NO3)2. Určete také, kolik molekul Zn(NO3)2 vzorek obsahuje.</vt:lpstr>
      <vt:lpstr>Odpověď</vt:lpstr>
      <vt:lpstr>Vypočítejte hmotnost a objem 61024 molekul chloru za normálních podmínek. Chlor je za normálních podmínek plynná látka složená z molekul Cl2.</vt:lpstr>
      <vt:lpstr>Odpověď</vt:lpstr>
      <vt:lpstr>Určete počet molekul H2O obsažených v 30 ml vody.</vt:lpstr>
      <vt:lpstr>Odpověď</vt:lpstr>
      <vt:lpstr>Vypočítejte hustotu oxidu uhličitého za standardních podmínek.</vt:lpstr>
      <vt:lpstr>Odpověď</vt:lpstr>
      <vt:lpstr>Domácí úkol</vt:lpstr>
      <vt:lpstr>Snímek 16</vt:lpstr>
    </vt:vector>
  </TitlesOfParts>
  <Company>Zábřeh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Vypočítejte látkové množství: a)H2 ve 30 g vodíku b) H ve 30 g vodíku c) SO2 v 50 g oxidu siřičitého d) vody ve 250 g ZnSO4∙7H2O</dc:title>
  <dc:creator>Špůrek Dušan</dc:creator>
  <cp:lastModifiedBy>Paclik</cp:lastModifiedBy>
  <cp:revision>20</cp:revision>
  <dcterms:created xsi:type="dcterms:W3CDTF">2013-10-06T07:37:35Z</dcterms:created>
  <dcterms:modified xsi:type="dcterms:W3CDTF">2014-07-09T14:40:50Z</dcterms:modified>
</cp:coreProperties>
</file>