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1"/>
  </p:notesMasterIdLst>
  <p:sldIdLst>
    <p:sldId id="272" r:id="rId2"/>
    <p:sldId id="273" r:id="rId3"/>
    <p:sldId id="256" r:id="rId4"/>
    <p:sldId id="270" r:id="rId5"/>
    <p:sldId id="258" r:id="rId6"/>
    <p:sldId id="259" r:id="rId7"/>
    <p:sldId id="260" r:id="rId8"/>
    <p:sldId id="261" r:id="rId9"/>
    <p:sldId id="257" r:id="rId10"/>
    <p:sldId id="262" r:id="rId11"/>
    <p:sldId id="263" r:id="rId12"/>
    <p:sldId id="264" r:id="rId13"/>
    <p:sldId id="265" r:id="rId14"/>
    <p:sldId id="271" r:id="rId15"/>
    <p:sldId id="266" r:id="rId16"/>
    <p:sldId id="267" r:id="rId17"/>
    <p:sldId id="268" r:id="rId18"/>
    <p:sldId id="269" r:id="rId19"/>
    <p:sldId id="274" r:id="rId2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359" autoAdjust="0"/>
    <p:restoredTop sz="86447" autoAdjust="0"/>
  </p:normalViewPr>
  <p:slideViewPr>
    <p:cSldViewPr>
      <p:cViewPr varScale="1">
        <p:scale>
          <a:sx n="84" d="100"/>
          <a:sy n="84" d="100"/>
        </p:scale>
        <p:origin x="96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1C6B3EC-C8A9-4099-A599-2E8850BDE101}" type="datetimeFigureOut">
              <a:rPr lang="cs-CZ"/>
              <a:pPr>
                <a:defRPr/>
              </a:pPr>
              <a:t>6.8.2014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9D18B32-7EFF-4C23-80C8-3AE6D91EC1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000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ED8446D-2F34-4C97-A61A-6CCF26D7AD13}" type="slidenum">
              <a:rPr lang="cs-CZ" smtClean="0"/>
              <a:pPr/>
              <a:t>15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309282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07890-5C71-4CA3-9B82-3F53CF9CF383}" type="datetimeFigureOut">
              <a:rPr lang="cs-CZ"/>
              <a:pPr>
                <a:defRPr/>
              </a:pPr>
              <a:t>6.8.2014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E5F67-3740-47A4-9451-755F9DB98E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27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F2323-85E7-4FB1-BBBF-1792C5D8791C}" type="datetimeFigureOut">
              <a:rPr lang="cs-CZ"/>
              <a:pPr>
                <a:defRPr/>
              </a:pPr>
              <a:t>6.8.2014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6EC89-DAD3-46C8-8080-AFCB5882E8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40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A1369-6269-457B-B6BE-BD1D92715E52}" type="datetimeFigureOut">
              <a:rPr lang="cs-CZ"/>
              <a:pPr>
                <a:defRPr/>
              </a:pPr>
              <a:t>6.8.2014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BC604-EC71-454A-94A7-83178D7BC3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83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2F7A7-7BCF-4AC9-B8F2-AC926D2A394B}" type="datetimeFigureOut">
              <a:rPr lang="cs-CZ"/>
              <a:pPr>
                <a:defRPr/>
              </a:pPr>
              <a:t>6.8.2014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496DE-5ECF-4982-94F5-EB6D20B25C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45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4B8C-93EA-4910-824D-58E1DC37597B}" type="datetimeFigureOut">
              <a:rPr lang="cs-CZ"/>
              <a:pPr>
                <a:defRPr/>
              </a:pPr>
              <a:t>6.8.2014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F4EDE-69E8-490C-BD16-D3B43AB119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78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89E65-A9E9-4874-AA8E-E86114CF5F10}" type="datetimeFigureOut">
              <a:rPr lang="cs-CZ"/>
              <a:pPr>
                <a:defRPr/>
              </a:pPr>
              <a:t>6.8.2014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20293-D748-4C66-823D-5E4D9DE28B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52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06133-8E3E-457A-881E-2048E579B9B8}" type="datetimeFigureOut">
              <a:rPr lang="cs-CZ"/>
              <a:pPr>
                <a:defRPr/>
              </a:pPr>
              <a:t>6.8.2014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09007-9669-4C40-8B27-B6AF35EAE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9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3E518-0D2C-4128-968D-717A6A89CB7A}" type="datetimeFigureOut">
              <a:rPr lang="cs-CZ"/>
              <a:pPr>
                <a:defRPr/>
              </a:pPr>
              <a:t>6.8.2014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D5E77-869E-48F1-BC66-82E9D8AAFD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94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65B8B-FEE2-45EE-99A8-97524873A1E7}" type="datetimeFigureOut">
              <a:rPr lang="cs-CZ"/>
              <a:pPr>
                <a:defRPr/>
              </a:pPr>
              <a:t>6.8.2014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42C7B-9B48-475E-B0A9-386F78C429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49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26DEF-1ACE-4E4D-9077-39A84EAA4F15}" type="datetimeFigureOut">
              <a:rPr lang="cs-CZ"/>
              <a:pPr>
                <a:defRPr/>
              </a:pPr>
              <a:t>6.8.2014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69610-4038-4FA4-B2A4-95C5422E43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32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39B6-FF3E-4D41-9711-228196F46DAB}" type="datetimeFigureOut">
              <a:rPr lang="cs-CZ"/>
              <a:pPr>
                <a:defRPr/>
              </a:pPr>
              <a:t>6.8.2014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60CE0-8FD2-400B-8142-37F427074C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21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06B569-439A-4734-8B73-4D98F592C400}" type="datetimeFigureOut">
              <a:rPr lang="cs-CZ"/>
              <a:pPr>
                <a:defRPr/>
              </a:pPr>
              <a:t>6.8.2014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3A2385-02CB-4D8F-BD40-BFF1D90E2C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6143625" cy="150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0" y="1916832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Vzdělávací materiál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1400" b="1" dirty="0" smtClean="0">
                <a:latin typeface="Arial" pitchFamily="34" charset="0"/>
                <a:cs typeface="Arial" pitchFamily="34" charset="0"/>
              </a:rPr>
              <a:t>vytvořený v projektu OP VK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1619672" y="2708920"/>
          <a:ext cx="5829300" cy="1202944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Název školy: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Gymnázium, Zábřeh, náměstí Osvobození 20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projektu: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CZ.1.07/1.5.00/34.0211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Název projektu: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Zlepšení podmínek pro výuku na gymnáziu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a název klíčové aktivity: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Arial"/>
                          <a:ea typeface="Times New Roman"/>
                          <a:cs typeface="Times New Roman"/>
                        </a:rPr>
                        <a:t>III/2 - Inovace a zkvalitnění výuky prostřednictvím </a:t>
                      </a: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ICT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17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539750" y="549275"/>
            <a:ext cx="8353425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sz="2800" b="1" dirty="0" smtClean="0">
                <a:solidFill>
                  <a:schemeClr val="accent2"/>
                </a:solidFill>
                <a:latin typeface="+mn-lt"/>
              </a:rPr>
              <a:t>2. určování = determinace</a:t>
            </a:r>
          </a:p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     = významový skladební vztah mezi větným členem,    </a:t>
            </a:r>
          </a:p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        jehož </a:t>
            </a:r>
            <a:r>
              <a:rPr lang="cs-CZ" sz="2800" b="1" dirty="0" smtClean="0">
                <a:latin typeface="+mn-lt"/>
              </a:rPr>
              <a:t>význam je blíže popsán</a:t>
            </a:r>
            <a:r>
              <a:rPr lang="cs-CZ" sz="2800" dirty="0" smtClean="0">
                <a:latin typeface="+mn-lt"/>
              </a:rPr>
              <a:t>, přiblížen nebo </a:t>
            </a:r>
          </a:p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        přesněji určen, a větným členem, který takové bližší </a:t>
            </a:r>
          </a:p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        významové určení realizuje</a:t>
            </a:r>
          </a:p>
          <a:p>
            <a:pPr eaLnBrk="1" hangingPunct="1">
              <a:defRPr/>
            </a:pPr>
            <a:endParaRPr lang="cs-CZ" sz="2800" dirty="0" smtClean="0">
              <a:latin typeface="+mn-lt"/>
            </a:endParaRPr>
          </a:p>
          <a:p>
            <a:pPr eaLnBrk="1" hangingPunct="1">
              <a:defRPr/>
            </a:pPr>
            <a:r>
              <a:rPr lang="cs-CZ" sz="2800" b="1" dirty="0" smtClean="0">
                <a:latin typeface="+mn-lt"/>
              </a:rPr>
              <a:t>     druhy určování:</a:t>
            </a:r>
          </a:p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     a) předmětové</a:t>
            </a:r>
          </a:p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     b) příslovečné</a:t>
            </a:r>
          </a:p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     c) přívlastkové</a:t>
            </a:r>
          </a:p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     d) doplňkové </a:t>
            </a:r>
          </a:p>
          <a:p>
            <a:pPr eaLnBrk="1" hangingPunct="1">
              <a:defRPr/>
            </a:pPr>
            <a:r>
              <a:rPr lang="cs-CZ" sz="2800" i="1" dirty="0" smtClean="0">
                <a:latin typeface="+mn-lt"/>
              </a:rPr>
              <a:t>         (Jako režisér dosáhl Spielberg všech svých cílů.)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rrowheads="1"/>
          </p:cNvSpPr>
          <p:nvPr/>
        </p:nvSpPr>
        <p:spPr bwMode="auto">
          <a:xfrm>
            <a:off x="611188" y="765175"/>
            <a:ext cx="7993062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sz="2400" b="1" dirty="0" smtClean="0">
                <a:solidFill>
                  <a:schemeClr val="tx2"/>
                </a:solidFill>
              </a:rPr>
              <a:t>     </a:t>
            </a:r>
            <a:r>
              <a:rPr lang="cs-CZ" sz="2800" b="1" dirty="0" smtClean="0">
                <a:solidFill>
                  <a:schemeClr val="accent2"/>
                </a:solidFill>
                <a:latin typeface="+mn-lt"/>
              </a:rPr>
              <a:t>3. přiřaďování = koordinace</a:t>
            </a:r>
          </a:p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         = významový skladební vztah, do nějž vstupují </a:t>
            </a:r>
          </a:p>
          <a:p>
            <a:pPr eaLnBrk="1" hangingPunct="1">
              <a:defRPr/>
            </a:pPr>
            <a:r>
              <a:rPr lang="cs-CZ" sz="2800" dirty="0">
                <a:latin typeface="+mn-lt"/>
              </a:rPr>
              <a:t> </a:t>
            </a:r>
            <a:r>
              <a:rPr lang="cs-CZ" sz="2800" dirty="0" smtClean="0">
                <a:latin typeface="+mn-lt"/>
              </a:rPr>
              <a:t>        větné členy, které mluvčí klade vedle sebe </a:t>
            </a:r>
          </a:p>
          <a:p>
            <a:pPr eaLnBrk="1" hangingPunct="1">
              <a:defRPr/>
            </a:pPr>
            <a:r>
              <a:rPr lang="cs-CZ" sz="2800" dirty="0">
                <a:latin typeface="+mn-lt"/>
              </a:rPr>
              <a:t> </a:t>
            </a:r>
            <a:r>
              <a:rPr lang="cs-CZ" sz="2800" dirty="0" smtClean="0">
                <a:latin typeface="+mn-lt"/>
              </a:rPr>
              <a:t>        jako </a:t>
            </a:r>
            <a:r>
              <a:rPr lang="cs-CZ" sz="2800" b="1" dirty="0" smtClean="0">
                <a:latin typeface="+mn-lt"/>
              </a:rPr>
              <a:t>významově rovnocenné</a:t>
            </a:r>
          </a:p>
          <a:p>
            <a:pPr eaLnBrk="1" hangingPunct="1">
              <a:defRPr/>
            </a:pPr>
            <a:endParaRPr lang="cs-CZ" sz="2800" b="1" dirty="0" smtClean="0">
              <a:latin typeface="+mn-lt"/>
            </a:endParaRPr>
          </a:p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         - výrazy v tomto vztahu jsou </a:t>
            </a:r>
            <a:r>
              <a:rPr lang="cs-CZ" sz="2800" b="1" dirty="0" smtClean="0">
                <a:latin typeface="+mn-lt"/>
              </a:rPr>
              <a:t>spojeny souřadně </a:t>
            </a:r>
            <a:r>
              <a:rPr lang="cs-CZ" sz="2800" dirty="0" smtClean="0">
                <a:latin typeface="+mn-lt"/>
              </a:rPr>
              <a:t>– </a:t>
            </a:r>
          </a:p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         tvoří skladební skupinu (několikanásobný větný </a:t>
            </a:r>
          </a:p>
          <a:p>
            <a:pPr eaLnBrk="1" hangingPunct="1">
              <a:defRPr/>
            </a:pPr>
            <a:r>
              <a:rPr lang="cs-CZ" sz="2800" dirty="0">
                <a:latin typeface="+mn-lt"/>
              </a:rPr>
              <a:t> </a:t>
            </a:r>
            <a:r>
              <a:rPr lang="cs-CZ" sz="2800" dirty="0" smtClean="0">
                <a:latin typeface="+mn-lt"/>
              </a:rPr>
              <a:t>        člen)</a:t>
            </a:r>
          </a:p>
          <a:p>
            <a:pPr eaLnBrk="1" hangingPunct="1">
              <a:defRPr/>
            </a:pPr>
            <a:endParaRPr lang="cs-CZ" sz="2800" dirty="0" smtClean="0">
              <a:latin typeface="+mn-lt"/>
            </a:endParaRPr>
          </a:p>
          <a:p>
            <a:pPr eaLnBrk="1" hangingPunct="1">
              <a:defRPr/>
            </a:pPr>
            <a:r>
              <a:rPr lang="cs-CZ" sz="2800" b="1" dirty="0" smtClean="0">
                <a:latin typeface="+mn-lt"/>
              </a:rPr>
              <a:t>         - řidčeji</a:t>
            </a:r>
            <a:r>
              <a:rPr lang="cs-CZ" sz="2800" dirty="0" smtClean="0">
                <a:latin typeface="+mn-lt"/>
              </a:rPr>
              <a:t> může být přiřaďování mluvnicky </a:t>
            </a:r>
          </a:p>
          <a:p>
            <a:pPr eaLnBrk="1" hangingPunct="1">
              <a:defRPr/>
            </a:pPr>
            <a:r>
              <a:rPr lang="cs-CZ" sz="2800" dirty="0">
                <a:latin typeface="+mn-lt"/>
              </a:rPr>
              <a:t> </a:t>
            </a:r>
            <a:r>
              <a:rPr lang="cs-CZ" sz="2800" dirty="0" smtClean="0">
                <a:latin typeface="+mn-lt"/>
              </a:rPr>
              <a:t>        vyjádřeno i </a:t>
            </a:r>
            <a:r>
              <a:rPr lang="cs-CZ" sz="2800" b="1" dirty="0" smtClean="0">
                <a:latin typeface="+mn-lt"/>
              </a:rPr>
              <a:t>podřadně</a:t>
            </a:r>
            <a:r>
              <a:rPr lang="cs-CZ" sz="2800" dirty="0" smtClean="0">
                <a:latin typeface="+mn-lt"/>
              </a:rPr>
              <a:t> </a:t>
            </a:r>
          </a:p>
          <a:p>
            <a:pPr eaLnBrk="1" hangingPunct="1">
              <a:defRPr/>
            </a:pPr>
            <a:r>
              <a:rPr lang="cs-CZ" sz="2800" i="1" dirty="0">
                <a:latin typeface="+mn-lt"/>
              </a:rPr>
              <a:t> </a:t>
            </a:r>
            <a:r>
              <a:rPr lang="cs-CZ" sz="2800" i="1" dirty="0" smtClean="0">
                <a:latin typeface="+mn-lt"/>
              </a:rPr>
              <a:t>        (Pavel s Petrem o všem přemýšleli.)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rrowheads="1"/>
          </p:cNvSpPr>
          <p:nvPr/>
        </p:nvSpPr>
        <p:spPr bwMode="auto">
          <a:xfrm>
            <a:off x="755650" y="1052513"/>
            <a:ext cx="7920038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sz="2800" b="1" dirty="0" smtClean="0">
                <a:solidFill>
                  <a:schemeClr val="accent2"/>
                </a:solidFill>
                <a:latin typeface="+mn-lt"/>
              </a:rPr>
              <a:t>4. přistavování = apozice</a:t>
            </a:r>
          </a:p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     = významový skladební vztah, který spojuje </a:t>
            </a:r>
          </a:p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        větné členy, jež </a:t>
            </a:r>
            <a:r>
              <a:rPr lang="cs-CZ" sz="2800" b="1" dirty="0" smtClean="0">
                <a:latin typeface="+mn-lt"/>
              </a:rPr>
              <a:t>pojmenovávají různými </a:t>
            </a:r>
          </a:p>
          <a:p>
            <a:pPr eaLnBrk="1" hangingPunct="1">
              <a:defRPr/>
            </a:pPr>
            <a:r>
              <a:rPr lang="cs-CZ" sz="2800" b="1" dirty="0" smtClean="0">
                <a:latin typeface="+mn-lt"/>
              </a:rPr>
              <a:t>        způsoby tutéž představu</a:t>
            </a:r>
          </a:p>
          <a:p>
            <a:pPr eaLnBrk="1" hangingPunct="1">
              <a:defRPr/>
            </a:pPr>
            <a:r>
              <a:rPr lang="cs-CZ" sz="2800" b="1" dirty="0" smtClean="0">
                <a:latin typeface="+mn-lt"/>
              </a:rPr>
              <a:t>      </a:t>
            </a:r>
            <a:r>
              <a:rPr lang="cs-CZ" sz="2800" dirty="0" smtClean="0">
                <a:latin typeface="+mn-lt"/>
              </a:rPr>
              <a:t>- výrazy v tomto vztahu tvoří </a:t>
            </a:r>
            <a:r>
              <a:rPr lang="cs-CZ" sz="2800" b="1" dirty="0" smtClean="0">
                <a:latin typeface="+mn-lt"/>
              </a:rPr>
              <a:t>skladební </a:t>
            </a:r>
          </a:p>
          <a:p>
            <a:pPr eaLnBrk="1" hangingPunct="1">
              <a:defRPr/>
            </a:pPr>
            <a:r>
              <a:rPr lang="cs-CZ" sz="2800" b="1" dirty="0" smtClean="0">
                <a:latin typeface="+mn-lt"/>
              </a:rPr>
              <a:t>        skupinu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088" y="188913"/>
            <a:ext cx="7632700" cy="61245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accent2"/>
                </a:solidFill>
                <a:latin typeface="+mn-lt"/>
                <a:cs typeface="+mn-cs"/>
              </a:rPr>
              <a:t>druhy přistavování (podle významu)</a:t>
            </a:r>
            <a:r>
              <a:rPr lang="cs-CZ" sz="2800" dirty="0">
                <a:solidFill>
                  <a:schemeClr val="accent2"/>
                </a:solidFill>
                <a:latin typeface="+mn-lt"/>
                <a:cs typeface="+mn-cs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+mn-lt"/>
              <a:cs typeface="+mn-cs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cs-CZ" sz="2800" b="1" dirty="0">
                <a:latin typeface="+mn-lt"/>
                <a:cs typeface="+mn-cs"/>
              </a:rPr>
              <a:t>zařazující a hodnotící</a:t>
            </a:r>
            <a:r>
              <a:rPr lang="cs-CZ" sz="2800" dirty="0">
                <a:latin typeface="+mn-lt"/>
                <a:cs typeface="+mn-cs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i="1" dirty="0">
                <a:latin typeface="+mn-lt"/>
                <a:cs typeface="+mn-cs"/>
              </a:rPr>
              <a:t>    (Karel IV., král český, byl v kontaktu s předním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i="1" dirty="0">
                <a:latin typeface="+mn-lt"/>
                <a:cs typeface="+mn-cs"/>
              </a:rPr>
              <a:t>     italským humanistou.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i="1" dirty="0">
                <a:latin typeface="+mn-lt"/>
                <a:cs typeface="+mn-cs"/>
              </a:rPr>
              <a:t>     Loď kotví pod přívozem, u té staré barabizny.)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800" i="1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latin typeface="+mn-lt"/>
                <a:cs typeface="+mn-cs"/>
              </a:rPr>
              <a:t>b) konkretizující nebo výčtové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i="1" dirty="0">
                <a:latin typeface="+mn-lt"/>
                <a:cs typeface="+mn-cs"/>
              </a:rPr>
              <a:t>    (Počasí se změní příští týden, a to pravděpodobně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i="1" dirty="0">
                <a:latin typeface="+mn-lt"/>
                <a:cs typeface="+mn-cs"/>
              </a:rPr>
              <a:t>     v pátek.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i="1" dirty="0">
                <a:latin typeface="+mn-lt"/>
                <a:cs typeface="+mn-cs"/>
              </a:rPr>
              <a:t>     Tuto zprávu přinesly některé stanice, např. CNN a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i="1" dirty="0">
                <a:latin typeface="+mn-lt"/>
                <a:cs typeface="+mn-cs"/>
              </a:rPr>
              <a:t>     BBC.)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800" i="1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800" i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188" y="620713"/>
            <a:ext cx="7848600" cy="31083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latin typeface="+mn-lt"/>
              </a:rPr>
              <a:t>c) vysvětlující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    </a:t>
            </a:r>
            <a:r>
              <a:rPr lang="cs-CZ" sz="2800" i="1" dirty="0">
                <a:latin typeface="+mn-lt"/>
              </a:rPr>
              <a:t>(Hepatitida, tedy infekční žloutenka, je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i="1" dirty="0">
                <a:latin typeface="+mn-lt"/>
              </a:rPr>
              <a:t>     nemocnění člověka a zvířat způsobující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i="1" dirty="0">
                <a:latin typeface="+mn-lt"/>
              </a:rPr>
              <a:t>     zánět jater.)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i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latin typeface="+mn-lt"/>
              </a:rPr>
              <a:t>d) opravující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    </a:t>
            </a:r>
            <a:r>
              <a:rPr lang="cs-CZ" sz="2800" i="1" dirty="0">
                <a:latin typeface="+mn-lt"/>
              </a:rPr>
              <a:t>(Byl to moc pěkný rybník, vlastně jezírko.)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4213" y="1428750"/>
            <a:ext cx="7704137" cy="31083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Významové skladební vztahy se uplatňují také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800" dirty="0">
                <a:latin typeface="+mn-lt"/>
                <a:cs typeface="+mn-cs"/>
              </a:rPr>
              <a:t>mezi řídícím větným členem a jej rozvíjející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   vedlejší větou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+mn-lt"/>
              <a:cs typeface="+mn-cs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800" dirty="0">
                <a:latin typeface="+mn-lt"/>
                <a:cs typeface="+mn-cs"/>
              </a:rPr>
              <a:t>mezi souřadně spojenými větami (hlavními i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   vedlejšími).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8313" y="549275"/>
            <a:ext cx="8280400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800" b="1" i="1" dirty="0">
                <a:latin typeface="+mn-lt"/>
              </a:rPr>
              <a:t>Lendl, známý český tenista, po celou svou kariéru nesmírně, ale marně toužil uspět </a:t>
            </a:r>
          </a:p>
          <a:p>
            <a:pPr eaLnBrk="1" hangingPunct="1">
              <a:defRPr/>
            </a:pPr>
            <a:r>
              <a:rPr lang="cs-CZ" sz="2800" b="1" i="1" dirty="0">
                <a:latin typeface="+mn-lt"/>
              </a:rPr>
              <a:t>ve </a:t>
            </a:r>
            <a:r>
              <a:rPr lang="cs-CZ" sz="2800" b="1" i="1" dirty="0" err="1">
                <a:latin typeface="+mn-lt"/>
              </a:rPr>
              <a:t>Wimledonu</a:t>
            </a:r>
            <a:r>
              <a:rPr lang="cs-CZ" sz="2800" b="1" i="1" dirty="0">
                <a:latin typeface="+mn-lt"/>
              </a:rPr>
              <a:t>.</a:t>
            </a:r>
          </a:p>
          <a:p>
            <a:pPr eaLnBrk="1" hangingPunct="1">
              <a:defRPr/>
            </a:pPr>
            <a:endParaRPr lang="cs-CZ" sz="2800" dirty="0">
              <a:latin typeface="+mn-lt"/>
            </a:endParaRPr>
          </a:p>
          <a:p>
            <a:pPr marL="514350" indent="-514350" eaLnBrk="1" hangingPunct="1">
              <a:buFontTx/>
              <a:buAutoNum type="alphaLcParenR"/>
              <a:defRPr/>
            </a:pPr>
            <a:r>
              <a:rPr lang="cs-CZ" sz="2800" dirty="0">
                <a:latin typeface="+mn-lt"/>
              </a:rPr>
              <a:t>Najdi výrazy, které jsou významově ve vztahu přisuzování.</a:t>
            </a:r>
          </a:p>
          <a:p>
            <a:pPr marL="514350" indent="-514350" eaLnBrk="1" hangingPunct="1">
              <a:buFontTx/>
              <a:buAutoNum type="alphaLcParenR"/>
              <a:defRPr/>
            </a:pPr>
            <a:r>
              <a:rPr lang="cs-CZ" sz="2800" dirty="0">
                <a:latin typeface="+mn-lt"/>
              </a:rPr>
              <a:t>Urči skladební dvojici tvořenou výrazy, které jsou významově ve vztahu určování.</a:t>
            </a:r>
          </a:p>
          <a:p>
            <a:pPr marL="514350" indent="-514350" eaLnBrk="1" hangingPunct="1">
              <a:buFontTx/>
              <a:buAutoNum type="alphaLcParenR"/>
              <a:defRPr/>
            </a:pPr>
            <a:r>
              <a:rPr lang="cs-CZ" sz="2800" dirty="0">
                <a:latin typeface="+mn-lt"/>
              </a:rPr>
              <a:t>Najdi výrazy, které ve větě tvoří skladební skupinu a významově jsou ve vztahu přiřaďování.</a:t>
            </a:r>
          </a:p>
          <a:p>
            <a:pPr marL="514350" indent="-514350" eaLnBrk="1" hangingPunct="1">
              <a:buFontTx/>
              <a:buAutoNum type="alphaLcParenR"/>
              <a:defRPr/>
            </a:pPr>
            <a:r>
              <a:rPr lang="cs-CZ" sz="2800" dirty="0">
                <a:latin typeface="+mn-lt"/>
              </a:rPr>
              <a:t>Najdi výrazy, které ve větě tvoří skladební skupinu a významově jsou ve vztahu přistavování.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8313" y="476250"/>
            <a:ext cx="82804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800" b="1" i="1" dirty="0">
                <a:latin typeface="+mn-lt"/>
              </a:rPr>
              <a:t>Čtení knih dnes ustupuje televizi, videu a počítačovým hrám.</a:t>
            </a:r>
            <a:endParaRPr lang="cs-CZ" sz="2800" dirty="0">
              <a:latin typeface="+mn-lt"/>
            </a:endParaRPr>
          </a:p>
          <a:p>
            <a:pPr eaLnBrk="1" hangingPunct="1">
              <a:defRPr/>
            </a:pPr>
            <a:r>
              <a:rPr lang="cs-CZ" sz="2800" dirty="0">
                <a:latin typeface="+mn-lt"/>
              </a:rPr>
              <a:t>Které z následujících tvrzení o uvedené větě neplatí</a:t>
            </a:r>
            <a:r>
              <a:rPr lang="cs-CZ" sz="2800" dirty="0" smtClean="0">
                <a:latin typeface="+mn-lt"/>
              </a:rPr>
              <a:t>?</a:t>
            </a:r>
          </a:p>
          <a:p>
            <a:pPr eaLnBrk="1" hangingPunct="1">
              <a:defRPr/>
            </a:pPr>
            <a:endParaRPr lang="cs-CZ" sz="2800" dirty="0" smtClean="0">
              <a:latin typeface="+mn-lt"/>
            </a:endParaRPr>
          </a:p>
          <a:p>
            <a:pPr marL="514350" indent="-514350" eaLnBrk="1" hangingPunct="1">
              <a:buFontTx/>
              <a:buAutoNum type="alphaLcParenR"/>
              <a:defRPr/>
            </a:pPr>
            <a:r>
              <a:rPr lang="cs-CZ" sz="2800" dirty="0" smtClean="0">
                <a:latin typeface="+mn-lt"/>
              </a:rPr>
              <a:t>Výrazy čtení a ustupuje tvoří skladební dvojici a významově jsou ve </a:t>
            </a:r>
            <a:r>
              <a:rPr lang="cs-CZ" sz="2800" dirty="0">
                <a:latin typeface="+mn-lt"/>
              </a:rPr>
              <a:t>vztahu určování.</a:t>
            </a:r>
          </a:p>
          <a:p>
            <a:pPr marL="514350" indent="-514350" eaLnBrk="1" hangingPunct="1">
              <a:buFontTx/>
              <a:buAutoNum type="alphaLcParenR"/>
              <a:defRPr/>
            </a:pPr>
            <a:endParaRPr lang="cs-CZ" sz="2800" dirty="0">
              <a:latin typeface="+mn-lt"/>
            </a:endParaRPr>
          </a:p>
          <a:p>
            <a:pPr marL="514350" indent="-514350" eaLnBrk="1" hangingPunct="1">
              <a:buFontTx/>
              <a:buAutoNum type="alphaLcParenR"/>
              <a:defRPr/>
            </a:pPr>
            <a:r>
              <a:rPr lang="cs-CZ" sz="2800" dirty="0">
                <a:latin typeface="+mn-lt"/>
              </a:rPr>
              <a:t>Výrazy čtení a ustupuje tvoří v uvedené větě základní skladební dvojici a významově jsou </a:t>
            </a:r>
            <a:endParaRPr lang="cs-CZ" sz="2800" dirty="0" smtClean="0">
              <a:latin typeface="+mn-lt"/>
            </a:endParaRPr>
          </a:p>
          <a:p>
            <a:pPr eaLnBrk="1" hangingPunct="1">
              <a:defRPr/>
            </a:pPr>
            <a:r>
              <a:rPr lang="cs-CZ" sz="2800" dirty="0">
                <a:latin typeface="+mn-lt"/>
              </a:rPr>
              <a:t> </a:t>
            </a:r>
            <a:r>
              <a:rPr lang="cs-CZ" sz="2800" dirty="0" smtClean="0">
                <a:latin typeface="+mn-lt"/>
              </a:rPr>
              <a:t>     ve </a:t>
            </a:r>
            <a:r>
              <a:rPr lang="cs-CZ" sz="2800" dirty="0">
                <a:latin typeface="+mn-lt"/>
              </a:rPr>
              <a:t>vztahu přisuzování.</a:t>
            </a:r>
          </a:p>
          <a:p>
            <a:pPr marL="514350" indent="-514350" eaLnBrk="1" hangingPunct="1">
              <a:buFontTx/>
              <a:buAutoNum type="alphaLcParenR"/>
              <a:defRPr/>
            </a:pPr>
            <a:endParaRPr lang="cs-CZ" sz="2800" dirty="0">
              <a:latin typeface="+mn-lt"/>
            </a:endParaRPr>
          </a:p>
          <a:p>
            <a:pPr marL="514350" indent="-514350" eaLnBrk="1" hangingPunct="1">
              <a:buAutoNum type="alphaLcParenR" startAt="3"/>
              <a:defRPr/>
            </a:pPr>
            <a:r>
              <a:rPr lang="cs-CZ" sz="2800" dirty="0" smtClean="0">
                <a:latin typeface="+mn-lt"/>
              </a:rPr>
              <a:t>Výrazy </a:t>
            </a:r>
            <a:r>
              <a:rPr lang="cs-CZ" sz="2800" dirty="0">
                <a:latin typeface="+mn-lt"/>
              </a:rPr>
              <a:t>ve skladební dvojici čtení knih jsou </a:t>
            </a:r>
            <a:r>
              <a:rPr lang="cs-CZ" sz="2800" dirty="0" smtClean="0">
                <a:latin typeface="+mn-lt"/>
              </a:rPr>
              <a:t>   </a:t>
            </a:r>
          </a:p>
          <a:p>
            <a:pPr eaLnBrk="1" hangingPunct="1">
              <a:defRPr/>
            </a:pPr>
            <a:r>
              <a:rPr lang="cs-CZ" sz="2800" dirty="0">
                <a:latin typeface="+mn-lt"/>
              </a:rPr>
              <a:t> </a:t>
            </a:r>
            <a:r>
              <a:rPr lang="cs-CZ" sz="2800" dirty="0" smtClean="0">
                <a:latin typeface="+mn-lt"/>
              </a:rPr>
              <a:t>      významově </a:t>
            </a:r>
            <a:r>
              <a:rPr lang="cs-CZ" sz="2800" dirty="0">
                <a:latin typeface="+mn-lt"/>
              </a:rPr>
              <a:t>ve vztahu určování.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délník 2"/>
          <p:cNvSpPr>
            <a:spLocks noChangeArrowheads="1"/>
          </p:cNvSpPr>
          <p:nvPr/>
        </p:nvSpPr>
        <p:spPr bwMode="auto">
          <a:xfrm>
            <a:off x="468313" y="620713"/>
            <a:ext cx="8424862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d) Výrazy televizi, videu a (počítačovým) hrám tvoří</a:t>
            </a:r>
          </a:p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    skladební dvojici a významově jsou ve vztahu </a:t>
            </a:r>
          </a:p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    přistavování.</a:t>
            </a:r>
          </a:p>
          <a:p>
            <a:pPr eaLnBrk="1" hangingPunct="1">
              <a:defRPr/>
            </a:pPr>
            <a:endParaRPr lang="cs-CZ" sz="2800" dirty="0" smtClean="0">
              <a:latin typeface="+mn-lt"/>
            </a:endParaRPr>
          </a:p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e) Výrazy televizi, videu a (počítačovým) hrám tvoří</a:t>
            </a:r>
          </a:p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    skladební skupinu a významově jsou ve vztahu </a:t>
            </a:r>
          </a:p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    přiřazování.</a:t>
            </a:r>
          </a:p>
          <a:p>
            <a:pPr eaLnBrk="1" hangingPunct="1">
              <a:defRPr/>
            </a:pPr>
            <a:endParaRPr lang="cs-CZ" sz="2800" dirty="0" smtClean="0">
              <a:latin typeface="+mn-lt"/>
            </a:endParaRPr>
          </a:p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f) Výrazy dnes a ustupuje tvoří skladební skupinu a </a:t>
            </a:r>
          </a:p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    významově jsou ve vztahu určování.</a:t>
            </a:r>
          </a:p>
          <a:p>
            <a:pPr eaLnBrk="1" hangingPunct="1">
              <a:defRPr/>
            </a:pPr>
            <a:endParaRPr lang="cs-CZ" sz="2800" dirty="0" smtClean="0">
              <a:latin typeface="+mn-lt"/>
            </a:endParaRPr>
          </a:p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g) Výrazy ve skladební dvojici počítačovým hrám </a:t>
            </a:r>
          </a:p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    jsou významově ve vztahu determinace.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00437" y="586859"/>
            <a:ext cx="232409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>
                <a:latin typeface="+mn-lt"/>
              </a:rPr>
              <a:t>Zdroj:</a:t>
            </a:r>
            <a:endParaRPr lang="cs-CZ" sz="2800" dirty="0" smtClean="0">
              <a:latin typeface="+mn-lt"/>
            </a:endParaRPr>
          </a:p>
          <a:p>
            <a:r>
              <a:rPr lang="cs-CZ" sz="2800" dirty="0" smtClean="0">
                <a:latin typeface="+mn-lt"/>
              </a:rPr>
              <a:t>archiv autorky</a:t>
            </a:r>
            <a:endParaRPr lang="cs-CZ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553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20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Anotace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996339"/>
              </p:ext>
            </p:extLst>
          </p:nvPr>
        </p:nvGraphicFramePr>
        <p:xfrm>
          <a:off x="1691680" y="1092776"/>
          <a:ext cx="5829300" cy="5219573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300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Název tematické oblasti: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Jazyk, komunikace a sloh pro </a:t>
                      </a: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vyšší gymnázium</a:t>
                      </a:r>
                      <a:endParaRPr lang="cs-CZ" sz="11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Název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Skladební </a:t>
                      </a: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vztahy - </a:t>
                      </a: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významové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VY_32_INOVACE_CJ0212</a:t>
                      </a:r>
                      <a:endParaRPr lang="cs-CZ" sz="11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Vyučovací předmět: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Český jazyk a literatura</a:t>
                      </a: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Ročník: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3. ročník čtyřletého gymnázia, 7. ročník osmiletého gymnázia</a:t>
                      </a: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Autor: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Mgr. Karla </a:t>
                      </a: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Paclíková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2. 12. 2013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Datum ověření ve výuce: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3. 12. 2013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Druh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prezentace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Očekávaný výstup: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Student chápe principy větné stavby, dokáže objasnit a správně používá termíny větný člen, skladební vztah,  skladební dvojice, skladební skupina a v dané větě dokáže rozlišit a pojmenovat významové skladební vztahy.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Metodické poznámky: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Materiál lze využít jako oporu výkladu nového učiva </a:t>
                      </a: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při frontální výuce, jeho součástí jsou i krátká praktická cvičení, která ověří správné chápání nových pojmů a usnadní jejich upevnění. Možné je </a:t>
                      </a: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materiál využít </a:t>
                      </a: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také </a:t>
                      </a: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k samostatnému opakování studentů před závěrečným shrnutím učiva o větné skladbě.</a:t>
                      </a: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26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188" y="1341438"/>
            <a:ext cx="7886700" cy="2260600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 smtClean="0"/>
              <a:t>Skladební (syntaktické) vztahy </a:t>
            </a:r>
            <a:br>
              <a:rPr lang="cs-CZ" sz="4400" b="1" dirty="0" smtClean="0"/>
            </a:br>
            <a:r>
              <a:rPr lang="cs-CZ" sz="4400" b="1" dirty="0" smtClean="0"/>
              <a:t>významové</a:t>
            </a:r>
            <a:endParaRPr lang="cs-CZ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00113" y="765175"/>
            <a:ext cx="7416800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cs-CZ" sz="2800" b="1" dirty="0">
                <a:solidFill>
                  <a:schemeClr val="accent2"/>
                </a:solidFill>
                <a:latin typeface="+mn-lt"/>
              </a:rPr>
              <a:t>skladební (syntaktické) vztahy</a:t>
            </a:r>
          </a:p>
          <a:p>
            <a:pPr eaLnBrk="1" hangingPunct="1">
              <a:defRPr/>
            </a:pPr>
            <a:r>
              <a:rPr lang="cs-CZ" sz="2800" dirty="0">
                <a:latin typeface="+mn-lt"/>
              </a:rPr>
              <a:t>      = vzájemné vztahy (významové i formální), </a:t>
            </a:r>
          </a:p>
          <a:p>
            <a:pPr eaLnBrk="1" hangingPunct="1">
              <a:defRPr/>
            </a:pPr>
            <a:r>
              <a:rPr lang="cs-CZ" sz="2800" dirty="0">
                <a:latin typeface="+mn-lt"/>
              </a:rPr>
              <a:t>      do kterých vstupují větné členy ve větě i </a:t>
            </a:r>
          </a:p>
          <a:p>
            <a:pPr eaLnBrk="1" hangingPunct="1">
              <a:defRPr/>
            </a:pPr>
            <a:r>
              <a:rPr lang="cs-CZ" sz="2800" dirty="0">
                <a:latin typeface="+mn-lt"/>
              </a:rPr>
              <a:t>      ve větném ekvivalentu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00113" y="765175"/>
            <a:ext cx="6985000" cy="12319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800" b="1" dirty="0">
                <a:solidFill>
                  <a:schemeClr val="accent2"/>
                </a:solidFill>
                <a:latin typeface="+mn-lt"/>
                <a:cs typeface="+mn-cs"/>
              </a:rPr>
              <a:t>větný člen</a:t>
            </a:r>
            <a:r>
              <a:rPr lang="cs-CZ" sz="2800" dirty="0">
                <a:solidFill>
                  <a:schemeClr val="accent2"/>
                </a:solidFill>
                <a:latin typeface="+mn-lt"/>
                <a:cs typeface="+mn-cs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   = funkce výrazu ve větě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8313" y="333375"/>
            <a:ext cx="8351837" cy="61245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800" b="1" dirty="0">
                <a:solidFill>
                  <a:schemeClr val="accent2"/>
                </a:solidFill>
                <a:latin typeface="+mn-lt"/>
                <a:cs typeface="+mn-cs"/>
              </a:rPr>
              <a:t>skladební dvojice</a:t>
            </a:r>
            <a:r>
              <a:rPr lang="cs-CZ" sz="2800" dirty="0">
                <a:solidFill>
                  <a:schemeClr val="accent2"/>
                </a:solidFill>
                <a:latin typeface="+mn-lt"/>
                <a:cs typeface="+mn-cs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    = tvoří ji 2 větné členy, mezi nimiž je </a:t>
            </a:r>
            <a:r>
              <a:rPr lang="cs-CZ" sz="2800" b="1" dirty="0">
                <a:latin typeface="+mn-lt"/>
                <a:cs typeface="+mn-cs"/>
              </a:rPr>
              <a:t>formální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latin typeface="+mn-lt"/>
                <a:cs typeface="+mn-cs"/>
              </a:rPr>
              <a:t>         vztah nadřazenosti</a:t>
            </a:r>
            <a:r>
              <a:rPr lang="cs-CZ" sz="2800" dirty="0">
                <a:latin typeface="+mn-lt"/>
                <a:cs typeface="+mn-cs"/>
              </a:rPr>
              <a:t>, resp. podřízenosti;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    </a:t>
            </a:r>
            <a:r>
              <a:rPr lang="cs-CZ" sz="2800" b="1" dirty="0">
                <a:latin typeface="+mn-lt"/>
                <a:cs typeface="+mn-cs"/>
              </a:rPr>
              <a:t>člen řídící</a:t>
            </a:r>
            <a:r>
              <a:rPr lang="cs-CZ" sz="2800" dirty="0">
                <a:latin typeface="+mn-lt"/>
                <a:cs typeface="+mn-cs"/>
              </a:rPr>
              <a:t> (= formálně nadřazený)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                  ↖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                     </a:t>
            </a:r>
            <a:r>
              <a:rPr lang="cs-CZ" sz="2800" b="1" dirty="0">
                <a:latin typeface="+mn-lt"/>
                <a:cs typeface="+mn-cs"/>
              </a:rPr>
              <a:t>člen závislý</a:t>
            </a:r>
            <a:r>
              <a:rPr lang="cs-CZ" sz="2800" dirty="0">
                <a:latin typeface="+mn-lt"/>
                <a:cs typeface="+mn-cs"/>
              </a:rPr>
              <a:t> (= formálně podřízený)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    - člen řídící je členem závislým obsahově zpřesňován,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      doplňován (mimo mluvnickou závislost slovesa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      na podmětovém jménu)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    - mimo </a:t>
            </a:r>
            <a:r>
              <a:rPr lang="cs-CZ" sz="2800" dirty="0" err="1">
                <a:latin typeface="+mn-lt"/>
                <a:cs typeface="+mn-cs"/>
              </a:rPr>
              <a:t>Př</a:t>
            </a:r>
            <a:r>
              <a:rPr lang="cs-CZ" sz="2800" dirty="0">
                <a:latin typeface="+mn-lt"/>
                <a:cs typeface="+mn-cs"/>
              </a:rPr>
              <a:t> se všechny závislé větné členy nazývají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      </a:t>
            </a:r>
            <a:r>
              <a:rPr lang="cs-CZ" sz="2800" b="1" dirty="0">
                <a:latin typeface="+mn-lt"/>
                <a:cs typeface="+mn-cs"/>
              </a:rPr>
              <a:t>rozvíjející</a:t>
            </a:r>
            <a:r>
              <a:rPr lang="cs-CZ" sz="2800" dirty="0">
                <a:latin typeface="+mn-lt"/>
                <a:cs typeface="+mn-cs"/>
              </a:rPr>
              <a:t>, člen, se kterým se pojí, </a:t>
            </a:r>
            <a:r>
              <a:rPr lang="cs-CZ" sz="2800" b="1" dirty="0">
                <a:latin typeface="+mn-lt"/>
                <a:cs typeface="+mn-cs"/>
              </a:rPr>
              <a:t>rozvitý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550" y="765175"/>
            <a:ext cx="7489825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800" b="1" dirty="0">
                <a:solidFill>
                  <a:schemeClr val="accent2"/>
                </a:solidFill>
                <a:latin typeface="+mn-lt"/>
                <a:cs typeface="+mn-cs"/>
              </a:rPr>
              <a:t>skladební skupina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   = tvoří ji 2 a více větných členů, které mají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latin typeface="+mn-lt"/>
                <a:cs typeface="+mn-cs"/>
              </a:rPr>
              <a:t>        stejnou </a:t>
            </a:r>
            <a:r>
              <a:rPr lang="cs-CZ" sz="2800" b="1" dirty="0" err="1" smtClean="0">
                <a:latin typeface="+mn-lt"/>
                <a:cs typeface="+mn-cs"/>
              </a:rPr>
              <a:t>větněčlenskou</a:t>
            </a:r>
            <a:r>
              <a:rPr lang="cs-CZ" sz="2800" b="1" dirty="0" smtClean="0">
                <a:latin typeface="+mn-lt"/>
                <a:cs typeface="+mn-cs"/>
              </a:rPr>
              <a:t> </a:t>
            </a:r>
            <a:r>
              <a:rPr lang="cs-CZ" sz="2800" b="1" dirty="0">
                <a:latin typeface="+mn-lt"/>
                <a:cs typeface="+mn-cs"/>
              </a:rPr>
              <a:t>platnost</a:t>
            </a:r>
            <a:r>
              <a:rPr lang="cs-CZ" sz="2800" dirty="0">
                <a:latin typeface="+mn-lt"/>
                <a:cs typeface="+mn-cs"/>
              </a:rPr>
              <a:t> a jsou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latin typeface="+mn-lt"/>
                <a:cs typeface="+mn-cs"/>
              </a:rPr>
              <a:t>        formálně rovnocenné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latin typeface="+mn-lt"/>
                <a:cs typeface="+mn-cs"/>
              </a:rPr>
              <a:t>         </a:t>
            </a:r>
            <a:r>
              <a:rPr lang="cs-CZ" sz="2800" dirty="0">
                <a:latin typeface="+mn-lt"/>
                <a:cs typeface="+mn-cs"/>
              </a:rPr>
              <a:t>– mluvnicky na sobě nezávisí, jsou spojeny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latin typeface="+mn-lt"/>
                <a:cs typeface="+mn-cs"/>
              </a:rPr>
              <a:t>        </a:t>
            </a:r>
            <a:r>
              <a:rPr lang="cs-CZ" sz="2800" b="1" dirty="0" smtClean="0">
                <a:latin typeface="+mn-lt"/>
                <a:cs typeface="+mn-cs"/>
              </a:rPr>
              <a:t>souřadně</a:t>
            </a:r>
            <a:endParaRPr lang="cs-CZ" sz="28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rrowheads="1"/>
          </p:cNvSpPr>
          <p:nvPr/>
        </p:nvSpPr>
        <p:spPr bwMode="auto">
          <a:xfrm>
            <a:off x="611188" y="1603375"/>
            <a:ext cx="78486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sz="2800" i="1" dirty="0" smtClean="0">
                <a:latin typeface="+mn-lt"/>
              </a:rPr>
              <a:t>Spielberg, filmový mág z Ohia, vytvořil ve svém Jurském parku příběh o lidském důmyslu a fantazii, ale i chamtivosti.</a:t>
            </a:r>
          </a:p>
          <a:p>
            <a:pPr eaLnBrk="1" hangingPunct="1">
              <a:defRPr/>
            </a:pPr>
            <a:endParaRPr lang="cs-CZ" sz="2800" dirty="0" smtClean="0">
              <a:latin typeface="+mn-lt"/>
            </a:endParaRPr>
          </a:p>
          <a:p>
            <a:pPr algn="ctr" eaLnBrk="1" hangingPunct="1">
              <a:defRPr/>
            </a:pPr>
            <a:r>
              <a:rPr lang="cs-CZ" sz="2800" dirty="0" smtClean="0">
                <a:latin typeface="+mn-lt"/>
              </a:rPr>
              <a:t>? skladební dvojice</a:t>
            </a:r>
          </a:p>
          <a:p>
            <a:pPr algn="ctr" eaLnBrk="1" hangingPunct="1">
              <a:defRPr/>
            </a:pPr>
            <a:r>
              <a:rPr lang="cs-CZ" sz="2800" dirty="0" smtClean="0">
                <a:latin typeface="+mn-lt"/>
              </a:rPr>
              <a:t> ? skladební skupina</a:t>
            </a:r>
          </a:p>
          <a:p>
            <a:pPr eaLnBrk="1" hangingPunct="1">
              <a:defRPr/>
            </a:pPr>
            <a:endParaRPr lang="cs-CZ" sz="28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7669212" cy="831850"/>
          </a:xfrm>
        </p:spPr>
        <p:txBody>
          <a:bodyPr/>
          <a:lstStyle/>
          <a:p>
            <a:pPr eaLnBrk="1" hangingPunct="1"/>
            <a:r>
              <a:rPr lang="cs-CZ" sz="3200" dirty="0" smtClean="0">
                <a:solidFill>
                  <a:schemeClr val="accent2"/>
                </a:solidFill>
              </a:rPr>
              <a:t>Významové skladební vztahy: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363" y="1308100"/>
            <a:ext cx="8570912" cy="4876800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cs-CZ" sz="1600" b="1" dirty="0" smtClean="0">
                <a:solidFill>
                  <a:schemeClr val="tx2"/>
                </a:solidFill>
              </a:rPr>
              <a:t>   </a:t>
            </a:r>
            <a:r>
              <a:rPr lang="cs-CZ" sz="2800" b="1" dirty="0" smtClean="0">
                <a:solidFill>
                  <a:schemeClr val="tx2"/>
                </a:solidFill>
              </a:rPr>
              <a:t> </a:t>
            </a:r>
            <a:r>
              <a:rPr lang="cs-CZ" sz="2800" b="1" dirty="0" smtClean="0">
                <a:solidFill>
                  <a:schemeClr val="accent2"/>
                </a:solidFill>
              </a:rPr>
              <a:t>1. přisuzování = predikace</a:t>
            </a:r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cs-CZ" sz="2800" dirty="0" smtClean="0"/>
              <a:t>       = významový skladební vztah, ve kterém </a:t>
            </a:r>
            <a:r>
              <a:rPr lang="cs-CZ" sz="2800" b="1" dirty="0" smtClean="0"/>
              <a:t>se děj</a:t>
            </a:r>
            <a:r>
              <a:rPr lang="cs-CZ" sz="2800" dirty="0" smtClean="0"/>
              <a:t>, </a:t>
            </a:r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cs-CZ" sz="2800" dirty="0" smtClean="0"/>
              <a:t>       jeho výsledek, činnost, stav, vlastnost </a:t>
            </a:r>
            <a:r>
              <a:rPr lang="cs-CZ" sz="2800" b="1" dirty="0" smtClean="0"/>
              <a:t>přisuzuje</a:t>
            </a:r>
            <a:r>
              <a:rPr lang="cs-CZ" sz="2800" dirty="0" smtClean="0"/>
              <a:t> výrazu</a:t>
            </a:r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cs-CZ" sz="2800" dirty="0" smtClean="0"/>
              <a:t>       ve funkci </a:t>
            </a:r>
            <a:r>
              <a:rPr lang="cs-CZ" sz="2800" b="1" dirty="0" smtClean="0"/>
              <a:t>Po / skutečnosti, kterou nelze podmětem </a:t>
            </a:r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cs-CZ" sz="2800" b="1" dirty="0" smtClean="0"/>
              <a:t>       vyjádřit </a:t>
            </a:r>
            <a:r>
              <a:rPr lang="cs-CZ" sz="2800" i="1" dirty="0" smtClean="0"/>
              <a:t>(Prší.) </a:t>
            </a:r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endParaRPr lang="cs-CZ" sz="2800" dirty="0" smtClean="0"/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cs-CZ" sz="2800" dirty="0" smtClean="0"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cs-CZ" sz="2800" b="1" dirty="0" smtClean="0"/>
              <a:t>druhy přisuzování:</a:t>
            </a:r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cs-CZ" sz="2800" dirty="0" smtClean="0"/>
              <a:t>        a) vztah </a:t>
            </a:r>
            <a:r>
              <a:rPr lang="cs-CZ" sz="2800" dirty="0" err="1" smtClean="0"/>
              <a:t>Př</a:t>
            </a:r>
            <a:r>
              <a:rPr lang="cs-CZ" sz="2800" dirty="0" smtClean="0"/>
              <a:t> a Po</a:t>
            </a:r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cs-CZ" sz="2800" dirty="0" smtClean="0"/>
              <a:t>        b) vztah </a:t>
            </a:r>
            <a:r>
              <a:rPr lang="cs-CZ" sz="2800" dirty="0" err="1" smtClean="0"/>
              <a:t>Př</a:t>
            </a:r>
            <a:r>
              <a:rPr lang="cs-CZ" sz="2800" dirty="0" smtClean="0"/>
              <a:t> ke skutečnosti </a:t>
            </a:r>
            <a:r>
              <a:rPr lang="cs-CZ" sz="2800" dirty="0" err="1" smtClean="0"/>
              <a:t>nemluvnického</a:t>
            </a:r>
            <a:r>
              <a:rPr lang="cs-CZ" sz="2800" dirty="0" smtClean="0"/>
              <a:t> charakteru</a:t>
            </a:r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endParaRPr lang="cs-CZ" sz="2800" dirty="0" smtClean="0"/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cs-CZ" sz="2800" dirty="0" smtClean="0"/>
              <a:t>        - </a:t>
            </a:r>
            <a:r>
              <a:rPr lang="cs-CZ" sz="2800" b="1" dirty="0" smtClean="0"/>
              <a:t>vztah větotvorný</a:t>
            </a:r>
            <a:r>
              <a:rPr lang="cs-CZ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874</Words>
  <Application>Microsoft Office PowerPoint</Application>
  <PresentationFormat>Předvádění na obrazovce (4:3)</PresentationFormat>
  <Paragraphs>168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Motiv Office</vt:lpstr>
      <vt:lpstr>Prezentace aplikace PowerPoint</vt:lpstr>
      <vt:lpstr>Prezentace aplikace PowerPoint</vt:lpstr>
      <vt:lpstr>Skladební (syntaktické) vztahy  významové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Významové skladební vztahy: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Skladební (syntaktické) vztahy</dc:title>
  <dc:creator>Kája Paclíková</dc:creator>
  <cp:lastModifiedBy>Kája</cp:lastModifiedBy>
  <cp:revision>32</cp:revision>
  <dcterms:created xsi:type="dcterms:W3CDTF">2012-10-30T17:07:52Z</dcterms:created>
  <dcterms:modified xsi:type="dcterms:W3CDTF">2014-08-06T15:01:39Z</dcterms:modified>
</cp:coreProperties>
</file>