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72" r:id="rId5"/>
    <p:sldId id="274" r:id="rId6"/>
    <p:sldId id="275" r:id="rId7"/>
    <p:sldId id="276" r:id="rId8"/>
    <p:sldId id="277" r:id="rId9"/>
    <p:sldId id="278" r:id="rId10"/>
    <p:sldId id="279" r:id="rId11"/>
    <p:sldId id="283" r:id="rId12"/>
    <p:sldId id="284" r:id="rId13"/>
    <p:sldId id="267" r:id="rId14"/>
    <p:sldId id="285" r:id="rId15"/>
    <p:sldId id="282" r:id="rId16"/>
    <p:sldId id="287" r:id="rId17"/>
    <p:sldId id="288" r:id="rId18"/>
    <p:sldId id="289" r:id="rId19"/>
    <p:sldId id="290" r:id="rId20"/>
    <p:sldId id="291" r:id="rId21"/>
    <p:sldId id="293" r:id="rId22"/>
    <p:sldId id="295" r:id="rId23"/>
    <p:sldId id="294" r:id="rId24"/>
    <p:sldId id="296" r:id="rId25"/>
    <p:sldId id="297" r:id="rId26"/>
    <p:sldId id="298" r:id="rId27"/>
    <p:sldId id="299" r:id="rId2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84" d="100"/>
          <a:sy n="84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8559-BA0D-4344-B3E9-650F8DF20B33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8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9FE2-2F1F-4D80-8816-72B9050AAB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7B3C-07CF-407E-8F4E-097F44E98844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9E67-F349-4BAB-93FA-7519976631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03D6C-9753-4B9E-BAF7-E195170BBAAA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6B548-CF51-4484-B7D2-C3CCAF82E5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A460-A653-449A-817B-C2117B4F2E65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7AE03-C299-4B69-9447-A63CEE18C9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F76B1-D241-444B-A74D-9D57DE0436FC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65E8-D4A4-4E7A-8595-33AA360037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F7F3-FE19-4337-8DA3-852C36AB84FA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B8E58-F8D2-4B8F-AAB7-C3713BA262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1584B-BF91-401B-8A19-E42BD6E0C4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8DF1-3B1D-42BC-B9C6-F97A57AD1905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0A7B-43E2-4B0D-805B-8E06801B5746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02228-7556-4C54-BC93-FAF37CA8DF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91CC7-FE30-4315-9745-3F08B1A7A701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3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DB1D-E569-40C3-A685-C08F51C661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FB94E-FA75-4416-BDA7-1BAE5B53A412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C2A46-E54D-46BD-B757-A90599FC6E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AA73-A7DB-4C3F-9D50-E7325EF394ED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31041-3AE8-47A8-8D68-A867BB06B6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6E69F1-06A0-4D8E-B1D9-DE37A2317D80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7F0514-CFFD-4E5E-95CE-6EBB1B5DE5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5" r:id="rId3"/>
    <p:sldLayoutId id="2147483742" r:id="rId4"/>
    <p:sldLayoutId id="2147483746" r:id="rId5"/>
    <p:sldLayoutId id="2147483741" r:id="rId6"/>
    <p:sldLayoutId id="2147483740" r:id="rId7"/>
    <p:sldLayoutId id="2147483747" r:id="rId8"/>
    <p:sldLayoutId id="2147483748" r:id="rId9"/>
    <p:sldLayoutId id="2147483739" r:id="rId10"/>
    <p:sldLayoutId id="214748373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source=images&amp;cd=&amp;cad=rja&amp;docid=a_7oruO3D69uSM&amp;tbnid=PBc2gC7fo2iGIM:&amp;ved=0CAgQjRwwADgv&amp;url=http://nice-cool-pics.com/img-jas-de-buffan,-the-pool,-1876,-paul-cezanne-2601.htm&amp;ei=TGJxUtjXE5HSsgbh9IDACQ&amp;psig=AFQjCNHPtP7sOdupoUDb4NP_t9SfCNISOQ&amp;ust=138324884436942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3L97zXtLAA3dNM&amp;tbnid=KKGuOdMBmKPMOM:&amp;ved=0CAgQjRwwAA&amp;url=http://www.praguewelcome.cz/srv/www/cs/objects/detail.x?id=42782&amp;ei=DBd4UqzzO4aPtQb3xICABQ&amp;psig=AFQjCNEYkRYjrZJngPRi3Fqtdl7DbU-BYQ&amp;ust=138368833301274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com/url?sa=i&amp;source=images&amp;cd=&amp;cad=rja&amp;docid=UKaGR8R2xBbXgM&amp;tbnid=bgoEo921AIe2mM:&amp;ved=0CAgQjRwwAA&amp;url=http://pro.studenty.sweb.cz/preisler.html&amp;ei=5wx4UoXtKIKKtAa27oDAAw&amp;psig=AFQjCNE5UgvPIUxY0I4YIp3IvZCOePERjQ&amp;ust=138368573570621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hyperlink" Target="http://www.google.com/url?sa=i&amp;source=images&amp;cd=&amp;cad=rja&amp;docid=oXSQFHAhVngWOM&amp;tbnid=sf1wOasWPvxVLM:&amp;ved=0CAgQjRwwAA&amp;url=http://magic-exlibris.webgarden.cz/rubriky/dalsi-autori-o-z/galerie-o-z/svabinsky-max&amp;ei=LxF4Urn3GcPItQa-uYCQCA&amp;psig=AFQjCNGGSI2MsKADQA72TMFNSndguwJItw&amp;ust=138368683147724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source=images&amp;cd=&amp;cad=rja&amp;docid=aDvyMJo4hlCHYM&amp;tbnid=WW9oJTK34aTjWM:&amp;ved=0CAgQjRwwAA&amp;url=http://www.derivat.sk/index.php?PageID=728&amp;ei=IhF4UvbpFsjetAbHnYCACw&amp;psig=AFQjCNEhMBNzW2byyG3NG7r3dlW0qJxeTw&amp;ust=1383686818419882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www.google.com/url?sa=i&amp;source=images&amp;cd=&amp;cad=rja&amp;docid=21b1w9-ZqqlapM&amp;tbnid=psnB_6rZA97PMM:&amp;ved=0CAgQjRwwAA&amp;url=http://www.radio.cz/cz/static/max-svabinsky&amp;ei=JRF4UtegHpDOsgb7lIHYCw&amp;psig=AFQjCNHoZprPoQjyIlezfC5oyZYkim005w&amp;ust=138368682153152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://www.google.com/url?sa=i&amp;source=images&amp;cd=&amp;cad=rja&amp;docid=_doJwkqwnfoiUM&amp;tbnid=1PV4F7njg-KX4M:&amp;ved=0CAgQjRwwAA&amp;url=http://www.pesek.wz.cz/okrouhlice/english/zrzavy.htm&amp;ei=hBV4UqyaC4qntAb8qYCQAw&amp;psig=AFQjCNHJm26g-Vk46xqx5VGGl_YuFklk2g&amp;ust=138368794022923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source=images&amp;cd=&amp;cad=rja&amp;docid=uiwrRQv33QBGnM&amp;tbnid=YMAuTPHDCNS2mM:&amp;ved=0CAgQjRwwADgy&amp;url=http://www.impresionismus.cz/tag/barva/&amp;ei=2ApxUu7VHYWctAausIHIBQ&amp;psig=AFQjCNGiuvMmAFgbNIUFHpwGHOMd5rUsSQ&amp;ust=138322645656736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p1NyHW8o7WRWAM&amp;tbnid=x7LL1uuNDJ3qdM:&amp;ved=0CAgQjRwwAA&amp;url=http://pl.wikipedia.org/wiki/%C3%89douard_Manet&amp;ei=8mpxUoXlO87BtAax9oDgBw&amp;psig=AFQjCNFhNP86i5OBQBpBBdU2Vpl-5Q8oUw&amp;ust=1383251059024426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docid=335c8t2yso_tsM&amp;tbnid=i2xc0-vOgf-8jM:&amp;ved=0CAUQjRw&amp;url=http://www.nndb.com/people/807/000029720/&amp;ei=4WtxUurMIInWswbE14GADQ&amp;bvm=bv.55617003,d.Yms&amp;psig=AFQjCNHsqFfDhRCL5dUWN2FnqN1aw-ElZg&amp;ust=1383251188889433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source=images&amp;cd=&amp;cad=rja&amp;docid=n1262lAZ5DWQqM&amp;tbnid=tneNdPcqp5xqtM:&amp;ved=0CAgQjRwwAA&amp;url=http://www.wikipaintings.org/en/claude-monet/the-japanese-bridge-the-water-lily-pond-1899&amp;ei=Dm5xUr-1A9DasgbKjYDwBQ&amp;psig=AFQjCNF-j1KRh2If1TU2j88Xuv2sy8ydTg&amp;ust=138325185409686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559368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68313" y="620713"/>
            <a:ext cx="792003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Constantia" pitchFamily="18" charset="0"/>
              </a:rPr>
              <a:t> 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umělecký směr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vznik na konci 19. století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navazuje na realismus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je odvozen od obrazu Clauda Moneta - </a:t>
            </a:r>
            <a:r>
              <a:rPr lang="cs-CZ" i="1" dirty="0" err="1">
                <a:solidFill>
                  <a:srgbClr val="336600"/>
                </a:solidFill>
                <a:latin typeface="Bookman Old Style" pitchFamily="18" charset="0"/>
              </a:rPr>
              <a:t>Impression</a:t>
            </a:r>
            <a:r>
              <a:rPr lang="cs-CZ" i="1" dirty="0">
                <a:solidFill>
                  <a:srgbClr val="336600"/>
                </a:solidFill>
                <a:latin typeface="Bookman Old Style" pitchFamily="18" charset="0"/>
              </a:rPr>
              <a:t>, </a:t>
            </a:r>
            <a:r>
              <a:rPr lang="cs-CZ" i="1" dirty="0" err="1">
                <a:solidFill>
                  <a:srgbClr val="336600"/>
                </a:solidFill>
                <a:latin typeface="Bookman Old Style" pitchFamily="18" charset="0"/>
              </a:rPr>
              <a:t>soleil</a:t>
            </a:r>
            <a:r>
              <a:rPr lang="cs-CZ" i="1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i="1" dirty="0" err="1">
                <a:solidFill>
                  <a:srgbClr val="336600"/>
                </a:solidFill>
                <a:latin typeface="Bookman Old Style" pitchFamily="18" charset="0"/>
              </a:rPr>
              <a:t>levant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 (Imprese, východ slunce)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cílem je malba v přírodě, kde se pokouší zachytit okamžitou atmosféru dané chvíle, neopakovatelné chvíle, okamžik duševního rozpoložení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impresionismus = dojem</a:t>
            </a:r>
          </a:p>
        </p:txBody>
      </p:sp>
      <p:pic>
        <p:nvPicPr>
          <p:cNvPr id="1026" name="Picture 2" descr="Soubor:Claude Monet, Impression, soleil levant, 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13100"/>
            <a:ext cx="4118361" cy="316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7" name="Šipka doleva 6"/>
          <p:cNvSpPr/>
          <p:nvPr/>
        </p:nvSpPr>
        <p:spPr>
          <a:xfrm>
            <a:off x="5508625" y="3644900"/>
            <a:ext cx="1857375" cy="7207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5435600" y="4714875"/>
            <a:ext cx="2890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336600"/>
                </a:solidFill>
                <a:latin typeface="Bookman Old Style" pitchFamily="18" charset="0"/>
              </a:rPr>
              <a:t>Claud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Monet</a:t>
            </a:r>
          </a:p>
          <a:p>
            <a:r>
              <a:rPr lang="cs-CZ" dirty="0" err="1">
                <a:solidFill>
                  <a:srgbClr val="336600"/>
                </a:solidFill>
                <a:latin typeface="Bookman Old Style" pitchFamily="18" charset="0"/>
              </a:rPr>
              <a:t>Impression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, </a:t>
            </a:r>
            <a:r>
              <a:rPr lang="cs-CZ" dirty="0" err="1">
                <a:solidFill>
                  <a:srgbClr val="336600"/>
                </a:solidFill>
                <a:latin typeface="Bookman Old Style" pitchFamily="18" charset="0"/>
              </a:rPr>
              <a:t>soleil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err="1">
                <a:solidFill>
                  <a:srgbClr val="336600"/>
                </a:solidFill>
                <a:latin typeface="Bookman Old Style" pitchFamily="18" charset="0"/>
              </a:rPr>
              <a:t>levant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  <a:p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1872</a:t>
            </a:r>
            <a:endParaRPr lang="cs-CZ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pic>
        <p:nvPicPr>
          <p:cNvPr id="3" name="Picture 12" descr="renoir_0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820" y="620688"/>
            <a:ext cx="2336856" cy="29628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026123" y="3630700"/>
            <a:ext cx="30524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Dcery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Catulle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Mendesové </a:t>
            </a:r>
          </a:p>
        </p:txBody>
      </p:sp>
      <p:pic>
        <p:nvPicPr>
          <p:cNvPr id="5" name="Picture 15" descr="renoir_05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067" y="548680"/>
            <a:ext cx="2268741" cy="30348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96612" y="3789040"/>
            <a:ext cx="2137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Madame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Henriot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7" name="Picture 18" descr="renoir_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7819"/>
            <a:ext cx="2736304" cy="34138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888554" y="2204864"/>
            <a:ext cx="34836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Růže a jasmín v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delftské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váze</a:t>
            </a:r>
          </a:p>
        </p:txBody>
      </p:sp>
    </p:spTree>
    <p:extLst>
      <p:ext uri="{BB962C8B-B14F-4D97-AF65-F5344CB8AC3E}">
        <p14:creationId xmlns:p14="http://schemas.microsoft.com/office/powerpoint/2010/main" xmlns="" val="135949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2008" y="2629361"/>
            <a:ext cx="793999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6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  <a:cs typeface="+mn-cs"/>
              </a:rPr>
              <a:t>POSTImPRESIONISMUS</a:t>
            </a:r>
            <a:endParaRPr lang="cs-CZ" sz="6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lgerian" panose="04020705040A02060702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42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56176" y="6093296"/>
            <a:ext cx="2736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Postimpresionismus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11560" y="908720"/>
            <a:ext cx="79200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 nejedná se o jednotlivý proud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jsou to různé umělecké projevy na přelomu 19. a 20. století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hlavně západní Evropa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tento termín poprvé použil Roger </a:t>
            </a:r>
            <a:r>
              <a:rPr lang="cs-CZ" dirty="0" err="1" smtClean="0">
                <a:solidFill>
                  <a:srgbClr val="336600"/>
                </a:solidFill>
                <a:latin typeface="Bookman Old Style" pitchFamily="18" charset="0"/>
              </a:rPr>
              <a:t>Fry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, který uspořádal výstavu s             názvem </a:t>
            </a:r>
            <a:r>
              <a:rPr lang="cs-CZ" i="1" dirty="0" smtClean="0">
                <a:solidFill>
                  <a:srgbClr val="336600"/>
                </a:solidFill>
                <a:latin typeface="Bookman Old Style" pitchFamily="18" charset="0"/>
              </a:rPr>
              <a:t>Manet and </a:t>
            </a:r>
            <a:r>
              <a:rPr lang="cs-CZ" i="1" dirty="0" err="1" smtClean="0">
                <a:solidFill>
                  <a:srgbClr val="336600"/>
                </a:solidFill>
                <a:latin typeface="Bookman Old Style" pitchFamily="18" charset="0"/>
              </a:rPr>
              <a:t>the</a:t>
            </a:r>
            <a:r>
              <a:rPr lang="cs-CZ" i="1" dirty="0" smtClean="0">
                <a:solidFill>
                  <a:srgbClr val="336600"/>
                </a:solidFill>
                <a:latin typeface="Bookman Old Style" pitchFamily="18" charset="0"/>
              </a:rPr>
              <a:t> Post-</a:t>
            </a:r>
            <a:r>
              <a:rPr lang="cs-CZ" i="1" dirty="0" err="1" smtClean="0">
                <a:solidFill>
                  <a:srgbClr val="336600"/>
                </a:solidFill>
                <a:latin typeface="Bookman Old Style" pitchFamily="18" charset="0"/>
              </a:rPr>
              <a:t>Impressionists</a:t>
            </a:r>
            <a:r>
              <a:rPr lang="cs-CZ" i="1" dirty="0" smtClean="0">
                <a:solidFill>
                  <a:srgbClr val="336600"/>
                </a:solidFill>
                <a:latin typeface="Bookman Old Style" pitchFamily="18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 inspirace ve zjednodušení a deformaci tvarů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základním prvkem obrazu byla skvrna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http://www.artmuseum.cz/resources/works/chavannes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446" y="3333185"/>
            <a:ext cx="2823842" cy="2880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859580" y="3429000"/>
            <a:ext cx="1632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Puvis</a:t>
            </a:r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de </a:t>
            </a:r>
            <a:r>
              <a:rPr 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Chavannes</a:t>
            </a:r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 Žena u moře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40" name="Picture 4" descr="http://www.artmuseum.cz/resources/works/rysselberghe_0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72163"/>
            <a:ext cx="2099639" cy="27211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572000" y="4964975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Théo</a:t>
            </a:r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van </a:t>
            </a:r>
            <a:r>
              <a:rPr 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Rysselberghe</a:t>
            </a:r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 Dívka s květinami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0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071359" y="548680"/>
            <a:ext cx="31057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aul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Cézanne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1839 - 1906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6" descr="jas_de_buffan__the_pool__1876__paul_cezan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52598"/>
            <a:ext cx="2664296" cy="212977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ezanne_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928" y="3995749"/>
            <a:ext cx="2721960" cy="213895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ezanne_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609" y="1676398"/>
            <a:ext cx="2683608" cy="220597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ezanne_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212" y="4005064"/>
            <a:ext cx="2625005" cy="205862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491880" y="1899683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The</a:t>
            </a:r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pool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632599" y="2499591"/>
            <a:ext cx="211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Jablka, broskve, hrušky a hrozny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4744396"/>
            <a:ext cx="1331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Zátiší se zelenou sklenicí a cínovým džbánem </a:t>
            </a:r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68399" y="4005064"/>
            <a:ext cx="140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Jablka a pomeranče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12160" y="6093296"/>
            <a:ext cx="2911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Postimpresionismus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12160" y="6093296"/>
            <a:ext cx="2911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Postimpresionismus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056228" y="548680"/>
            <a:ext cx="31359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Paul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Gauguin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1848 - 1903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http://sch1262.ru/eproject/pictures/gog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35" y="404664"/>
            <a:ext cx="1080120" cy="1338992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rtmuseum.cz/resources/works/gauguin_04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311" y="1931614"/>
            <a:ext cx="3186585" cy="41616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artmuseum.cz/resources/works/gauguin_09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0071" y="1935200"/>
            <a:ext cx="2117719" cy="171111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artmuseum.cz/resources/works/gauguin_02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935201"/>
            <a:ext cx="2138895" cy="171111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artmuseum.cz/resources/works/gauguin_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2350" y="4149080"/>
            <a:ext cx="2396051" cy="185454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822579" y="60790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Dvě Tahiťanky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76661" y="3563724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Spící chlapec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588224" y="3563992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Ta Matete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73372" y="4941168"/>
            <a:ext cx="1867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Tančící bretaňské dívky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37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21685" y="548680"/>
            <a:ext cx="4005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Vincent van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Gogh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1859 - 1890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upload.wikimedia.org/wikipedia/commons/b/b4/Vincent_Willem_van_Gogh_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17" y="1793931"/>
            <a:ext cx="3455019" cy="432048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bor:Van Gogh - Starry Night - Google Art 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504" y="2501505"/>
            <a:ext cx="3750912" cy="296802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3/38/VanGogh_1887_Selbstbildnis.jpg/225px-VanGogh_1887_Selbstbildn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4958"/>
            <a:ext cx="899201" cy="113499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720751" y="609329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Slunečnice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690650" y="5469532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Hvězdná noc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012160" y="6093296"/>
            <a:ext cx="2911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Postimpresionismus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17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9166" y="2204864"/>
            <a:ext cx="456567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9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  <a:cs typeface="+mn-cs"/>
              </a:rPr>
              <a:t>Secese</a:t>
            </a:r>
            <a:endParaRPr lang="cs-CZ" sz="9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lgerian" panose="04020705040A02060702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80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11560" y="908720"/>
            <a:ext cx="79200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 francouzsky </a:t>
            </a:r>
            <a:r>
              <a:rPr lang="cs-CZ" i="1" dirty="0" smtClean="0">
                <a:solidFill>
                  <a:srgbClr val="336600"/>
                </a:solidFill>
                <a:latin typeface="Constantia" pitchFamily="18" charset="0"/>
              </a:rPr>
              <a:t>art nouveau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 jeden z uměleckých stylů na přelomu 19. a 20. století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Constantia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1897 ve Vídni založena skupina </a:t>
            </a:r>
            <a:r>
              <a:rPr lang="cs-CZ" dirty="0" err="1" smtClean="0">
                <a:solidFill>
                  <a:srgbClr val="336600"/>
                </a:solidFill>
                <a:latin typeface="Constantia" pitchFamily="18" charset="0"/>
              </a:rPr>
              <a:t>Secession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z latinského </a:t>
            </a:r>
            <a:r>
              <a:rPr lang="cs-CZ" i="1" dirty="0" err="1" smtClean="0">
                <a:solidFill>
                  <a:srgbClr val="336600"/>
                </a:solidFill>
                <a:latin typeface="Bookman Old Style" pitchFamily="18" charset="0"/>
              </a:rPr>
              <a:t>secessio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 ( = odštěpení, odloučení)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hlavní znaky jsou </a:t>
            </a:r>
            <a:r>
              <a:rPr lang="cs-CZ" dirty="0" err="1" smtClean="0">
                <a:solidFill>
                  <a:srgbClr val="336600"/>
                </a:solidFill>
                <a:latin typeface="Bookman Old Style" pitchFamily="18" charset="0"/>
              </a:rPr>
              <a:t>ortamentálnost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, vyrovnanost, plošnost a záliba v neobyčejných barvách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obrací se přímo k přírodním tvarům (listy, květy, lidské či zvířecí tělo)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vliv japonské grafiky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 </a:t>
            </a:r>
            <a:r>
              <a:rPr lang="cs-CZ" dirty="0" smtClean="0">
                <a:solidFill>
                  <a:srgbClr val="336600"/>
                </a:solidFill>
                <a:latin typeface="Bookman Old Style" pitchFamily="18" charset="0"/>
              </a:rPr>
              <a:t>velmi se projevila v architektuře</a:t>
            </a:r>
            <a:endParaRPr lang="cs-CZ" dirty="0">
              <a:solidFill>
                <a:srgbClr val="336600"/>
              </a:solidFill>
              <a:latin typeface="Bookman Old Style" pitchFamily="18" charset="0"/>
            </a:endParaRPr>
          </a:p>
        </p:txBody>
      </p:sp>
      <p:pic>
        <p:nvPicPr>
          <p:cNvPr id="21506" name="Picture 2" descr="http://www.radiovaticana.cz/images/Sagrada%20Familia%20(Gaudi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66669"/>
            <a:ext cx="2016224" cy="26882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23928" y="3933056"/>
            <a:ext cx="202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Antonio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Gaudí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Sagrada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Familia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6" descr="119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68546"/>
            <a:ext cx="2776529" cy="20845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80710" y="4725145"/>
            <a:ext cx="2027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Antonín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Balšánek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a Osvald 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Polívka, Obecní 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dům v Praze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5490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93296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333806" y="548680"/>
            <a:ext cx="25808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Léon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Bakst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1866 - 1924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482" name="Picture 2" descr="http://farm4.staticflickr.com/3493/3204841739_4321ddee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80" y="1570562"/>
            <a:ext cx="3541663" cy="45833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95936" y="2132856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La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Sultane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341764" y="5229200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The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Firebird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484" name="Picture 4" descr="http://uploads2.wikipaintings.org/images/leon-bakst/the-firebird-the-tsarevna-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64708"/>
            <a:ext cx="2747690" cy="44891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051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665518" y="548680"/>
            <a:ext cx="39174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Aubrey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Beardsley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1872 - 1898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http://uploads8.wikipaintings.org/images/aubrey-beardsley/excalibur-in-the-la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15" y="1807092"/>
            <a:ext cx="3314197" cy="41367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776915" y="249289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Excalibur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in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the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Lake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8" name="Picture 4" descr="http://ironingboardcollective.files.wordpress.com/2011/06/212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0401"/>
            <a:ext cx="2871948" cy="40701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851920" y="4509120"/>
            <a:ext cx="207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Everything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in a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Grotesque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Way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4366099" y="3991867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3881522" y="1988840"/>
            <a:ext cx="969155" cy="3940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0594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1042988" y="1700213"/>
            <a:ext cx="66246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Constantia" pitchFamily="18" charset="0"/>
              </a:rPr>
              <a:t> </a:t>
            </a: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snaha o zachycení barevných tónů světla uvedla malíře do značného časového tlaku =&gt; museli malovat velice rychle =&gt; rychlé tahy štětce 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základem je tzv. barevná skvrna (malíř má na paletě čisté barvy, které mísí a nanáší na plátno)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není použita ostrá kontura =&gt; v divákově oku vzniká dojem chvějící se plochy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itchFamily="18" charset="0"/>
              </a:rPr>
              <a:t>nepoužívali černou barvu </a:t>
            </a:r>
          </a:p>
        </p:txBody>
      </p:sp>
      <p:sp>
        <p:nvSpPr>
          <p:cNvPr id="7" name="Obdélník 6"/>
          <p:cNvSpPr/>
          <p:nvPr/>
        </p:nvSpPr>
        <p:spPr>
          <a:xfrm>
            <a:off x="6559368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347864" y="692696"/>
            <a:ext cx="21750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Technika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90451" y="548680"/>
            <a:ext cx="3467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Pierre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Bonnard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1867 - 1947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File:Bonnard-the dining room in the count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600399" cy="2880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5838" y="4696982"/>
            <a:ext cx="394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The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dinning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room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in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the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country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977169" y="2857003"/>
            <a:ext cx="138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Landscape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2" name="Picture 4" descr="http://www.allartclassic.com/img/Pierre_Bonnard_BOP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228" y="3267669"/>
            <a:ext cx="3776906" cy="27301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879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7407" y="548680"/>
            <a:ext cx="37136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Gustave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Moreau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1826 - 1898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5" descr="moreau_0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0677"/>
            <a:ext cx="1981985" cy="319245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2287" y="4653136"/>
            <a:ext cx="1135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Orfeus I.</a:t>
            </a:r>
          </a:p>
        </p:txBody>
      </p:sp>
      <p:pic>
        <p:nvPicPr>
          <p:cNvPr id="7" name="Picture 8" descr="moreau_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1976022" cy="320165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67407" y="4687114"/>
            <a:ext cx="1245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Orfeus II.</a:t>
            </a:r>
          </a:p>
        </p:txBody>
      </p:sp>
      <p:pic>
        <p:nvPicPr>
          <p:cNvPr id="9" name="Picture 23" descr="moreau_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708" y="2924944"/>
            <a:ext cx="2273771" cy="323723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6839744" y="2215897"/>
            <a:ext cx="2304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Salome tančící před H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erodem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26" descr="moreau_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326" y="2924943"/>
            <a:ext cx="1996882" cy="324036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624229" y="2492896"/>
            <a:ext cx="1834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Tančící Salome</a:t>
            </a:r>
          </a:p>
        </p:txBody>
      </p:sp>
    </p:spTree>
    <p:extLst>
      <p:ext uri="{BB962C8B-B14F-4D97-AF65-F5344CB8AC3E}">
        <p14:creationId xmlns:p14="http://schemas.microsoft.com/office/powerpoint/2010/main" xmlns="" val="55472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oreau_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43186"/>
            <a:ext cx="2925975" cy="398130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869768" y="5291916"/>
            <a:ext cx="1494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Malý 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Mojžíš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14" descr="moreau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1270" y="476671"/>
            <a:ext cx="2157193" cy="277524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097099" y="620688"/>
            <a:ext cx="13676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Jednorožci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17" descr="moreau_0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854" y="1145605"/>
            <a:ext cx="2400823" cy="417646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21241" y="5333876"/>
            <a:ext cx="1851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Hesiod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a múza</a:t>
            </a:r>
          </a:p>
        </p:txBody>
      </p:sp>
      <p:pic>
        <p:nvPicPr>
          <p:cNvPr id="8" name="Picture 20" descr="moreau_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781" y="3391087"/>
            <a:ext cx="2133682" cy="267213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4106443" y="5703208"/>
            <a:ext cx="24224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Apollon 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a devět múz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88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7739" y="548680"/>
            <a:ext cx="31529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Alfons Mucha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1860 - 1939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5" name="Picture 5" descr="mucha_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39" y="1344946"/>
            <a:ext cx="1988265" cy="391535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mucha_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1440160" cy="413683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699792" y="5879013"/>
            <a:ext cx="22020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Moët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&amp; </a:t>
            </a:r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Chandon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White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Star </a:t>
            </a:r>
          </a:p>
        </p:txBody>
      </p:sp>
      <p:pic>
        <p:nvPicPr>
          <p:cNvPr id="8" name="Picture 15" descr="mucha_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388" y="1844824"/>
            <a:ext cx="1499812" cy="405386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795270" y="5870192"/>
            <a:ext cx="2585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Moët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&amp;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Chandon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,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Cremant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Imperial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0" name="Picture 24" descr="mucha_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379676"/>
            <a:ext cx="1917375" cy="377751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16495" y="5272423"/>
            <a:ext cx="675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Jaro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380312" y="5246543"/>
            <a:ext cx="729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Zima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04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3" name="Picture 9" descr="mucha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686" y="507427"/>
            <a:ext cx="2053770" cy="270555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236296" y="3212976"/>
            <a:ext cx="655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JOB</a:t>
            </a:r>
          </a:p>
        </p:txBody>
      </p:sp>
      <p:pic>
        <p:nvPicPr>
          <p:cNvPr id="5" name="Picture 18" descr="mucha_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450912"/>
            <a:ext cx="2016224" cy="277391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17439" y="3286155"/>
            <a:ext cx="2376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Pěvecké sdružení učitelů moravských</a:t>
            </a:r>
          </a:p>
        </p:txBody>
      </p:sp>
      <p:pic>
        <p:nvPicPr>
          <p:cNvPr id="7" name="Picture 21" descr="mucha_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741008"/>
            <a:ext cx="3283307" cy="399224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3531027" y="5877272"/>
            <a:ext cx="21210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Slovanská epopej</a:t>
            </a:r>
          </a:p>
        </p:txBody>
      </p:sp>
    </p:spTree>
    <p:extLst>
      <p:ext uri="{BB962C8B-B14F-4D97-AF65-F5344CB8AC3E}">
        <p14:creationId xmlns:p14="http://schemas.microsoft.com/office/powerpoint/2010/main" xmlns="" val="168260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88799" y="548680"/>
            <a:ext cx="26708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Jan Preisler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1879 - 1918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6" descr="preisler_jar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082" y="1379677"/>
            <a:ext cx="2537217" cy="22724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50252" y="3212976"/>
            <a:ext cx="6880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Jaro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9" descr="z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2952328" cy="42661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678326" y="5888201"/>
            <a:ext cx="729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Žena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15" descr="Jan_Preisler_-_Lov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081" y="3817629"/>
            <a:ext cx="2601983" cy="20705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624228" y="5373216"/>
            <a:ext cx="9140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Lovers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2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936844" y="548680"/>
            <a:ext cx="33747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Max Švabinský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1873 - 1962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5" descr="53_%C5%A0vabinsk%C3%BD%20Ma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810" y="3212976"/>
            <a:ext cx="1590177" cy="20882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35896" y="5301208"/>
            <a:ext cx="1915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Kouzlo ex libris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07904" y="1947070"/>
            <a:ext cx="1745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Splynutí Duší</a:t>
            </a:r>
            <a:r>
              <a:rPr lang="cs-CZ" alt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8" name="Picture 10" descr="splynuti_duso189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585" y="1739090"/>
            <a:ext cx="2639994" cy="40661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vabinsky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386" y="1713905"/>
            <a:ext cx="2799062" cy="409135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3869642" y="2492896"/>
            <a:ext cx="1278422" cy="0"/>
          </a:xfrm>
          <a:prstGeom prst="straightConnector1">
            <a:avLst/>
          </a:prstGeom>
          <a:ln w="34925" cap="flat">
            <a:solidFill>
              <a:srgbClr val="336600"/>
            </a:solidFill>
            <a:round/>
            <a:headEnd type="arrow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279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68344" y="6054858"/>
            <a:ext cx="111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Secese</a:t>
            </a: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398767" y="548680"/>
            <a:ext cx="24509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Jan Zrzavý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1890 - 1977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6" descr="zrzavy-lipnice-nad-sazavou-v-roce-18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86" y="1700808"/>
            <a:ext cx="4095344" cy="25595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2058" y="3356992"/>
            <a:ext cx="21221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Lipnice nad Sázavou v roce 1890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54674" y="5424832"/>
            <a:ext cx="1933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Studně v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Locronan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III </a:t>
            </a:r>
          </a:p>
        </p:txBody>
      </p:sp>
      <p:pic>
        <p:nvPicPr>
          <p:cNvPr id="8" name="Picture 10" descr="OFF1b6963_02ks_2zrza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4839"/>
            <a:ext cx="4187130" cy="17731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kleopat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5653" y="2132856"/>
            <a:ext cx="2086333" cy="25595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061866" y="4725144"/>
            <a:ext cx="12715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Kleopatra</a:t>
            </a:r>
          </a:p>
        </p:txBody>
      </p:sp>
    </p:spTree>
    <p:extLst>
      <p:ext uri="{BB962C8B-B14F-4D97-AF65-F5344CB8AC3E}">
        <p14:creationId xmlns:p14="http://schemas.microsoft.com/office/powerpoint/2010/main" xmlns="" val="376006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1042988" y="548680"/>
            <a:ext cx="66246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nemalovali </a:t>
            </a:r>
            <a:r>
              <a:rPr lang="cs-CZ" alt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v ateliéru, ale venku v přírodě – zahradě, nebo alespoň z otevřených dveří, což jim umožnilo pozorovat přírodu a pokoušet se zachytit hru stínů a slunečního </a:t>
            </a:r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světla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důraz </a:t>
            </a:r>
            <a:r>
              <a:rPr lang="cs-CZ" alt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je kladen spíše na celkový efekt než na detaily </a:t>
            </a:r>
            <a:endParaRPr lang="cs-CZ" altLang="cs-CZ" dirty="0" smtClean="0">
              <a:solidFill>
                <a:srgbClr val="33660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dalším </a:t>
            </a:r>
            <a:r>
              <a:rPr lang="cs-CZ" alt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velmi častým a významným námětem se stalo moderní město a společenský život (zahrnující prostředí tanečních zábav, kaváren, divadel, …)</a:t>
            </a:r>
          </a:p>
        </p:txBody>
      </p:sp>
      <p:sp>
        <p:nvSpPr>
          <p:cNvPr id="3" name="Obdélník 2"/>
          <p:cNvSpPr/>
          <p:nvPr/>
        </p:nvSpPr>
        <p:spPr>
          <a:xfrm>
            <a:off x="6559368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pic>
        <p:nvPicPr>
          <p:cNvPr id="4" name="Picture 6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18" y="3068960"/>
            <a:ext cx="2617674" cy="30243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amille_pissaro-300x23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698" y="3364234"/>
            <a:ext cx="3071938" cy="23858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leva 5"/>
          <p:cNvSpPr/>
          <p:nvPr/>
        </p:nvSpPr>
        <p:spPr>
          <a:xfrm>
            <a:off x="3203847" y="3115548"/>
            <a:ext cx="1857375" cy="7207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347864" y="5085184"/>
            <a:ext cx="1857375" cy="664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946237" y="3825083"/>
            <a:ext cx="2555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solidFill>
                  <a:srgbClr val="336600"/>
                </a:solidFill>
                <a:latin typeface="Bookman Old Style" panose="02050604050505020204" pitchFamily="18" charset="0"/>
              </a:rPr>
              <a:t>Edgar </a:t>
            </a:r>
            <a:r>
              <a:rPr lang="cs-CZ" altLang="cs-CZ" sz="1400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Degas</a:t>
            </a:r>
            <a:r>
              <a:rPr lang="cs-CZ" altLang="cs-CZ" sz="1400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 </a:t>
            </a:r>
            <a:r>
              <a:rPr lang="cs-CZ" altLang="cs-CZ" sz="1400" dirty="0">
                <a:solidFill>
                  <a:srgbClr val="336600"/>
                </a:solidFill>
                <a:latin typeface="Bookman Old Style" panose="02050604050505020204" pitchFamily="18" charset="0"/>
              </a:rPr>
              <a:t>Baletní škola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172702" y="4581128"/>
            <a:ext cx="22926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solidFill>
                  <a:srgbClr val="336600"/>
                </a:solidFill>
                <a:latin typeface="Bookman Old Style" panose="02050604050505020204" pitchFamily="18" charset="0"/>
              </a:rPr>
              <a:t>Camille </a:t>
            </a:r>
            <a:r>
              <a:rPr lang="cs-CZ" altLang="cs-CZ" sz="1400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Pissarro</a:t>
            </a:r>
            <a:r>
              <a:rPr lang="cs-CZ" altLang="cs-CZ" sz="1400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sz="1400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,</a:t>
            </a:r>
            <a:endParaRPr lang="cs-CZ" altLang="cs-CZ" sz="1400" dirty="0">
              <a:solidFill>
                <a:srgbClr val="336600"/>
              </a:solidFill>
              <a:latin typeface="Bookman Old Style" panose="02050604050505020204" pitchFamily="18" charset="0"/>
            </a:endParaRPr>
          </a:p>
          <a:p>
            <a:r>
              <a:rPr lang="cs-CZ" altLang="cs-CZ" sz="1400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Boulevard</a:t>
            </a:r>
            <a:r>
              <a:rPr lang="cs-CZ" altLang="cs-CZ" sz="1400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  <a:r>
              <a:rPr lang="cs-CZ" altLang="cs-CZ" sz="1400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Montmartre</a:t>
            </a:r>
            <a:r>
              <a:rPr lang="cs-CZ" altLang="cs-CZ" sz="1400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  <a:p>
            <a:endParaRPr lang="cs-CZ" sz="1400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66129" y="548680"/>
            <a:ext cx="29161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Edgar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Degas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1834 - 1917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6" descr="degas_08_l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45025"/>
            <a:ext cx="3691107" cy="28354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degas_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220" y="1691592"/>
            <a:ext cx="4000046" cy="28083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6"/>
          <p:cNvSpPr/>
          <p:nvPr/>
        </p:nvSpPr>
        <p:spPr>
          <a:xfrm>
            <a:off x="3059832" y="2123640"/>
            <a:ext cx="1026809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eva 7"/>
          <p:cNvSpPr/>
          <p:nvPr/>
        </p:nvSpPr>
        <p:spPr>
          <a:xfrm>
            <a:off x="4716017" y="4869160"/>
            <a:ext cx="1152128" cy="4583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907143" y="2726416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Zkouška na pódiu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16017" y="5435932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Škola tance</a:t>
            </a:r>
            <a:endParaRPr 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61110" y="548680"/>
            <a:ext cx="35262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Édouard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Manet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1832 - 1883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6" descr="manet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6482" y="2249786"/>
            <a:ext cx="3746422" cy="257783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516216" y="5141501"/>
            <a:ext cx="15841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Olympia</a:t>
            </a:r>
          </a:p>
        </p:txBody>
      </p:sp>
      <p:pic>
        <p:nvPicPr>
          <p:cNvPr id="7" name="Picture 9" descr="Edouard_Manet_0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290" y="2132856"/>
            <a:ext cx="3606669" cy="281193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16449" y="5157192"/>
            <a:ext cx="1923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Snídaně v trávě</a:t>
            </a:r>
          </a:p>
        </p:txBody>
      </p:sp>
    </p:spTree>
    <p:extLst>
      <p:ext uri="{BB962C8B-B14F-4D97-AF65-F5344CB8AC3E}">
        <p14:creationId xmlns:p14="http://schemas.microsoft.com/office/powerpoint/2010/main" xmlns="" val="118376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21315" y="548680"/>
            <a:ext cx="32058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Claude Monet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1840 - 1926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10" descr="mone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20" y="1564343"/>
            <a:ext cx="3212323" cy="463873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200525" y="20608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jako první použil význam </a:t>
            </a:r>
            <a:r>
              <a:rPr lang="cs-CZ" i="1" dirty="0" smtClean="0">
                <a:solidFill>
                  <a:srgbClr val="336600"/>
                </a:solidFill>
                <a:latin typeface="Constantia" pitchFamily="18" charset="0"/>
              </a:rPr>
              <a:t>Imprese</a:t>
            </a: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 (ve svém stejnojmenném obraze)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Francouz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Constantia" pitchFamily="18" charset="0"/>
              </a:rPr>
              <a:t>jeho učitelem byl Eugene </a:t>
            </a:r>
            <a:r>
              <a:rPr lang="cs-CZ" dirty="0" err="1" smtClean="0">
                <a:solidFill>
                  <a:srgbClr val="336600"/>
                </a:solidFill>
                <a:latin typeface="Constantia" pitchFamily="18" charset="0"/>
              </a:rPr>
              <a:t>Boudin</a:t>
            </a:r>
            <a:endParaRPr lang="cs-CZ" dirty="0" smtClean="0">
              <a:solidFill>
                <a:srgbClr val="336600"/>
              </a:solidFill>
              <a:latin typeface="Constant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pokusil </a:t>
            </a: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se v roce 1868 spáchat </a:t>
            </a: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sebevraždu </a:t>
            </a: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utopením skokem do </a:t>
            </a: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  Seiny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vždy se snažil zachytit světlo v jeho nejlepší a nejzářivější </a:t>
            </a: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podobě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z</a:t>
            </a: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e </a:t>
            </a: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všech impresionistů byl v uměleckém světě </a:t>
            </a:r>
            <a:r>
              <a:rPr 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nejznámější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>
                <a:solidFill>
                  <a:srgbClr val="336600"/>
                </a:solidFill>
                <a:latin typeface="Bookman Old Style" panose="02050604050505020204" pitchFamily="18" charset="0"/>
              </a:rPr>
              <a:t> zemřel na rakovinu plic</a:t>
            </a:r>
          </a:p>
        </p:txBody>
      </p:sp>
    </p:spTree>
    <p:extLst>
      <p:ext uri="{BB962C8B-B14F-4D97-AF65-F5344CB8AC3E}">
        <p14:creationId xmlns:p14="http://schemas.microsoft.com/office/powerpoint/2010/main" xmlns="" val="167881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pic>
        <p:nvPicPr>
          <p:cNvPr id="3" name="Picture 5" descr="monet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4"/>
            <a:ext cx="3243708" cy="26075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88839" y="3573016"/>
            <a:ext cx="1414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err="1" smtClean="0">
                <a:solidFill>
                  <a:srgbClr val="336600"/>
                </a:solidFill>
                <a:latin typeface="Bookman Old Style" panose="02050604050505020204" pitchFamily="18" charset="0"/>
              </a:rPr>
              <a:t>Bordighera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829552" y="6101054"/>
            <a:ext cx="20569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Jezírko s lekníny</a:t>
            </a:r>
          </a:p>
        </p:txBody>
      </p:sp>
      <p:pic>
        <p:nvPicPr>
          <p:cNvPr id="10" name="Picture 17" descr="monet_06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065" y="692696"/>
            <a:ext cx="3058985" cy="26795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444208" y="3284984"/>
            <a:ext cx="1844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Ráno na Seině poblíž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Giverny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Picture 23" descr="the-japanese-bridge-the-water-lily-pond-189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762" y="3501008"/>
            <a:ext cx="2669531" cy="25922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964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onet_07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959" y="908262"/>
            <a:ext cx="3151601" cy="48971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185249" y="5772621"/>
            <a:ext cx="2378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Katedrála v Rouen: Portál ve slunci </a:t>
            </a:r>
          </a:p>
        </p:txBody>
      </p:sp>
      <p:pic>
        <p:nvPicPr>
          <p:cNvPr id="4" name="Picture 14" descr="monet_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4289"/>
            <a:ext cx="2952328" cy="26158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779912" y="984166"/>
            <a:ext cx="15943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Parlament, Londýn, slunce prosvítající </a:t>
            </a:r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skrze 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mlhu </a:t>
            </a:r>
          </a:p>
        </p:txBody>
      </p:sp>
      <p:pic>
        <p:nvPicPr>
          <p:cNvPr id="6" name="Picture 20" descr="monet_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2942"/>
            <a:ext cx="3384376" cy="22687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463116" y="3645024"/>
            <a:ext cx="16963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Temže ve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Westminsteru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</p:spTree>
    <p:extLst>
      <p:ext uri="{BB962C8B-B14F-4D97-AF65-F5344CB8AC3E}">
        <p14:creationId xmlns:p14="http://schemas.microsoft.com/office/powerpoint/2010/main" xmlns="" val="172673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16216" y="6093296"/>
            <a:ext cx="255130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Impresionismus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01301" y="548680"/>
            <a:ext cx="54458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Pierre</a:t>
            </a:r>
            <a:r>
              <a:rPr lang="cs-CZ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– Auguste </a:t>
            </a:r>
            <a:r>
              <a:rPr lang="cs-CZ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Renoir</a:t>
            </a:r>
            <a:endParaRPr lang="cs-CZ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35896" y="119501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1841 - 1919</a:t>
            </a:r>
            <a:endParaRPr lang="cs-CZ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6" descr="renoir_0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2481726" cy="20844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27984" y="2721694"/>
            <a:ext cx="15685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Budova pošty v </a:t>
            </a:r>
            <a:r>
              <a:rPr lang="cs-CZ" altLang="cs-CZ" i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Cagnes</a:t>
            </a:r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7" name="Picture 9" descr="renoir_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516" y="4038087"/>
            <a:ext cx="3262114" cy="2055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519189" y="5725903"/>
            <a:ext cx="885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>
                <a:solidFill>
                  <a:srgbClr val="336600"/>
                </a:solidFill>
                <a:latin typeface="Bookman Old Style" panose="02050604050505020204" pitchFamily="18" charset="0"/>
              </a:rPr>
              <a:t>Cibule</a:t>
            </a:r>
            <a:endParaRPr lang="cs-CZ" altLang="cs-CZ" i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5" descr="renoir_tanec_ve_mes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4779"/>
            <a:ext cx="2304256" cy="49038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65600" y="5166894"/>
            <a:ext cx="9747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i="1" dirty="0">
                <a:solidFill>
                  <a:srgbClr val="336600"/>
                </a:solidFill>
                <a:latin typeface="Bookman Old Style" panose="02050604050505020204" pitchFamily="18" charset="0"/>
              </a:rPr>
              <a:t>Tanec ve městě </a:t>
            </a:r>
          </a:p>
        </p:txBody>
      </p:sp>
    </p:spTree>
    <p:extLst>
      <p:ext uri="{BB962C8B-B14F-4D97-AF65-F5344CB8AC3E}">
        <p14:creationId xmlns:p14="http://schemas.microsoft.com/office/powerpoint/2010/main" xmlns="" val="39930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427</TotalTime>
  <Words>566</Words>
  <Application>Microsoft Office PowerPoint</Application>
  <PresentationFormat>Předvádění na obrazovce (4:3)</PresentationFormat>
  <Paragraphs>158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Papír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Brozova</cp:lastModifiedBy>
  <cp:revision>38</cp:revision>
  <dcterms:created xsi:type="dcterms:W3CDTF">2013-10-24T11:28:19Z</dcterms:created>
  <dcterms:modified xsi:type="dcterms:W3CDTF">2019-05-07T10:25:42Z</dcterms:modified>
</cp:coreProperties>
</file>