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9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14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75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08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07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51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15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2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32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50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15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B87D6-6D0E-40F6-8217-48F7978AE02A}" type="datetimeFigureOut">
              <a:rPr lang="cs-CZ" smtClean="0"/>
              <a:t>13. 3. 2017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A45A-3227-4999-B7C5-2C81D681D6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6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2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organizace</a:t>
            </a:r>
          </a:p>
          <a:p>
            <a:r>
              <a:rPr lang="cs-CZ" dirty="0" smtClean="0"/>
              <a:t>Skoro všechny státy světa – 193 </a:t>
            </a:r>
          </a:p>
          <a:p>
            <a:r>
              <a:rPr lang="cs-CZ" dirty="0" smtClean="0"/>
              <a:t>Založena 1945 v San Francisku</a:t>
            </a:r>
          </a:p>
          <a:p>
            <a:r>
              <a:rPr lang="cs-CZ" dirty="0" smtClean="0"/>
              <a:t>Sídlo v New Yorku</a:t>
            </a:r>
          </a:p>
          <a:p>
            <a:r>
              <a:rPr lang="cs-CZ" dirty="0" smtClean="0"/>
              <a:t>Hl. cíle: </a:t>
            </a:r>
            <a:r>
              <a:rPr lang="cs-CZ" dirty="0" err="1" smtClean="0"/>
              <a:t>mezinár</a:t>
            </a:r>
            <a:r>
              <a:rPr lang="cs-CZ" dirty="0" smtClean="0"/>
              <a:t>. mír, bezpečnost a spolupráce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4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Orgány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Valné shromáždění OSN – nejvyšší orgán</a:t>
            </a:r>
          </a:p>
          <a:p>
            <a:r>
              <a:rPr lang="cs-CZ" dirty="0" smtClean="0"/>
              <a:t>Zastoupeny všechny členské státy</a:t>
            </a:r>
          </a:p>
          <a:p>
            <a:r>
              <a:rPr lang="cs-CZ" dirty="0" smtClean="0"/>
              <a:t>V čele předseda (od září 2016 Peter Thomson z Fidži) – na 1 rok, rotační princip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0" y="3304773"/>
            <a:ext cx="5080000" cy="3390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507" y="3296878"/>
            <a:ext cx="2438400" cy="313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27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/>
          <a:lstStyle/>
          <a:p>
            <a:r>
              <a:rPr lang="cs-CZ" dirty="0" smtClean="0"/>
              <a:t>Rada bezpečnosti OSN  - 15 členů (5 stálých + 10 volených na 2 roky)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Čína, Francie, Rusko, USA a VB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Ekonomická a sociální rada – </a:t>
            </a:r>
            <a:r>
              <a:rPr lang="cs-CZ" dirty="0" smtClean="0"/>
              <a:t>27 </a:t>
            </a:r>
            <a:r>
              <a:rPr lang="cs-CZ" dirty="0" smtClean="0"/>
              <a:t>členů na 3 roky</a:t>
            </a:r>
          </a:p>
          <a:p>
            <a:r>
              <a:rPr lang="cs-CZ" dirty="0" smtClean="0"/>
              <a:t>Mezinárodní soudní dvůr – v Haagu, předseda </a:t>
            </a:r>
            <a:r>
              <a:rPr lang="cs-CZ" dirty="0" err="1" smtClean="0"/>
              <a:t>Ronny</a:t>
            </a:r>
            <a:r>
              <a:rPr lang="cs-CZ" dirty="0" smtClean="0"/>
              <a:t> Abraham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Sekretariát – v čele generální tajemník OSN (</a:t>
            </a:r>
            <a:r>
              <a:rPr lang="cs-CZ" dirty="0" err="1" smtClean="0"/>
              <a:t>António</a:t>
            </a:r>
            <a:r>
              <a:rPr lang="cs-CZ" dirty="0" smtClean="0"/>
              <a:t> </a:t>
            </a:r>
            <a:r>
              <a:rPr lang="cs-CZ" dirty="0" err="1" smtClean="0"/>
              <a:t>Guterres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11" y="2298811"/>
            <a:ext cx="1714500" cy="17145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11" y="4073210"/>
            <a:ext cx="1594369" cy="257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R. 2011 získala OSN Nobelovu cenu míru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OSN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effectLst/>
              </a:rPr>
              <a:t>snížit chudobu a sociální vyloučení</a:t>
            </a:r>
          </a:p>
          <a:p>
            <a:r>
              <a:rPr lang="cs-CZ" dirty="0" smtClean="0">
                <a:effectLst/>
              </a:rPr>
              <a:t>dosáhnout univerzálního primárního vzdělávání</a:t>
            </a:r>
          </a:p>
          <a:p>
            <a:r>
              <a:rPr lang="cs-CZ" dirty="0" smtClean="0">
                <a:effectLst/>
              </a:rPr>
              <a:t>prosazovat rovnost mužů a žen a poskytovat ženám více možností prosadit se ve společnosti</a:t>
            </a:r>
          </a:p>
          <a:p>
            <a:r>
              <a:rPr lang="cs-CZ" dirty="0" smtClean="0">
                <a:effectLst/>
              </a:rPr>
              <a:t>snížit dětskou úmrtnost</a:t>
            </a:r>
          </a:p>
          <a:p>
            <a:r>
              <a:rPr lang="cs-CZ" dirty="0" smtClean="0">
                <a:effectLst/>
              </a:rPr>
              <a:t>zlepšit zdraví matek</a:t>
            </a:r>
          </a:p>
          <a:p>
            <a:r>
              <a:rPr lang="cs-CZ" dirty="0" smtClean="0">
                <a:effectLst/>
              </a:rPr>
              <a:t>boj s HIV/AIDS, malárií a dalšími nemocemi</a:t>
            </a:r>
          </a:p>
          <a:p>
            <a:r>
              <a:rPr lang="cs-CZ" dirty="0" smtClean="0">
                <a:effectLst/>
              </a:rPr>
              <a:t>zajistit environmentální udržitelnost</a:t>
            </a:r>
          </a:p>
          <a:p>
            <a:r>
              <a:rPr lang="cs-CZ" dirty="0" smtClean="0">
                <a:effectLst/>
              </a:rPr>
              <a:t>vybudovat globální partnerství pro rozvoj</a:t>
            </a:r>
          </a:p>
          <a:p>
            <a:r>
              <a:rPr lang="cs-CZ" dirty="0" smtClean="0">
                <a:effectLst/>
              </a:rPr>
              <a:t>udržovat mezinárodní mír a bezpečnost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42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Odborné organizace OSN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OSN pro vzdělání, vědu a kulturu (UNESCO)</a:t>
            </a:r>
          </a:p>
          <a:p>
            <a:r>
              <a:rPr lang="cs-CZ" dirty="0" smtClean="0"/>
              <a:t>Světová zdravotnická organizace (</a:t>
            </a:r>
            <a:r>
              <a:rPr lang="cs-CZ" dirty="0" smtClean="0"/>
              <a:t>WHO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Mezinárodní měnový fond (MMF)</a:t>
            </a:r>
          </a:p>
          <a:p>
            <a:r>
              <a:rPr lang="cs-CZ" dirty="0" smtClean="0"/>
              <a:t>Mezinárodní organizace práce (ILO)</a:t>
            </a:r>
          </a:p>
          <a:p>
            <a:r>
              <a:rPr lang="cs-CZ" dirty="0" smtClean="0"/>
              <a:t>Organizace pro výživu a zemědělství (FAO)</a:t>
            </a:r>
          </a:p>
          <a:p>
            <a:r>
              <a:rPr lang="cs-CZ" dirty="0" smtClean="0"/>
              <a:t>Program OSN pro životní prostředí (UNEP)</a:t>
            </a:r>
          </a:p>
          <a:p>
            <a:r>
              <a:rPr lang="cs-CZ" dirty="0" smtClean="0"/>
              <a:t>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2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89" y="655940"/>
            <a:ext cx="3278879" cy="219029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52" y="133062"/>
            <a:ext cx="3637474" cy="24298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926" y="3137046"/>
            <a:ext cx="2601800" cy="26018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337" y="3137046"/>
            <a:ext cx="3705740" cy="281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748856"/>
              </p:ext>
            </p:extLst>
          </p:nvPr>
        </p:nvGraphicFramePr>
        <p:xfrm>
          <a:off x="2176529" y="168542"/>
          <a:ext cx="8873544" cy="6689457"/>
        </p:xfrm>
        <a:graphic>
          <a:graphicData uri="http://schemas.openxmlformats.org/drawingml/2006/table">
            <a:tbl>
              <a:tblPr/>
              <a:tblGrid>
                <a:gridCol w="4436772"/>
                <a:gridCol w="4436772"/>
              </a:tblGrid>
              <a:tr h="128643">
                <a:tc gridSpan="2">
                  <a:txBody>
                    <a:bodyPr/>
                    <a:lstStyle/>
                    <a:p>
                      <a:pPr algn="just"/>
                      <a:r>
                        <a:rPr lang="cs-CZ" sz="600" b="1" dirty="0">
                          <a:effectLst/>
                          <a:latin typeface="Verdana" panose="020B0604030504040204" pitchFamily="34" charset="0"/>
                        </a:rPr>
                        <a:t>Zásady, ze kterých činnost OSN vychází</a:t>
                      </a:r>
                      <a:endParaRPr lang="cs-CZ" sz="6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Klady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287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Všechny členské státy jsou suverénní a rovnoprávné.</a:t>
                      </a:r>
                      <a:r>
                        <a:rPr lang="cs-CZ" sz="60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4575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Zavazují se řešit mezinárodní spory mírovými prostředky bez ohrožování mezinárodního míru, bezpečnosti a spravedlnosti. 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5931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Je zakázáno vyhrožování silou a používání síly proti jiným členským státům.</a:t>
                      </a:r>
                      <a:r>
                        <a:rPr lang="cs-CZ" sz="600">
                          <a:effectLst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 gridSpan="2"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 gridSpan="2"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Zájem na sjednocení států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Klady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Zápory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Vzájemná výpomoc států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Státy ztrácejí část své suverenity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31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Lepší komunikace mezi státy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Dochází k ničení kultury jednotlivých národů v rámci stejných pravidel a podmínek všech členských států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Pohodlnější obchodování, cestování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Nejsou problémy…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 gridSpan="2"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 gridSpan="2"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Řešení sporů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Klady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Zápory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287">
                <a:tc>
                  <a:txBody>
                    <a:bodyPr/>
                    <a:lstStyle/>
                    <a:p>
                      <a:pPr algn="just"/>
                      <a:r>
                        <a:rPr lang="pt-BR" sz="600">
                          <a:effectLst/>
                          <a:latin typeface="Verdana" panose="020B0604030504040204" pitchFamily="34" charset="0"/>
                        </a:rPr>
                        <a:t>Pomáhá státům s politickými a hospodářskými problémy</a:t>
                      </a:r>
                      <a:endParaRPr lang="pt-BR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Nabádání k mírovému řešení situací, i když to sami nedodržují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31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Mírové řešení v každé situaci, která by mohla znamenat válku (Rada bezpečnosti)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287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Snaží se zabránit například výrobě a používání chemických bomb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 gridSpan="2"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 gridSpan="2"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Další snahy OSN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Klady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Snaha vzdělávat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5931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Pomáhat lidem vylepšit jejich životní podmínky pomocí různých programů a institucí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 gridSpan="2"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 gridSpan="2"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Instituce a programy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 b="1">
                          <a:effectLst/>
                          <a:latin typeface="Verdana" panose="020B0604030504040204" pitchFamily="34" charset="0"/>
                        </a:rPr>
                        <a:t>Klady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cs-CZ" sz="6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3218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Zabývají se pomocí dětem z chudých zemí a těm, kteří pomoc potřebují z jiných důvodů, ochranou dětí, jejich životního prostředí a dodržováním jejich práv. (UNICEF)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4575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Chtějí vzdělání pro všechny; podpora průzkumu v oblasti životního prostředí prostřednictvím mezinárodních vědeckých programů (UNESCO)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7287">
                <a:tc>
                  <a:txBody>
                    <a:bodyPr/>
                    <a:lstStyle/>
                    <a:p>
                      <a:pPr algn="just"/>
                      <a:r>
                        <a:rPr lang="cs-CZ" sz="600">
                          <a:effectLst/>
                          <a:latin typeface="Verdana" panose="020B0604030504040204" pitchFamily="34" charset="0"/>
                        </a:rPr>
                        <a:t>Snaha kontrolovat obchod s drogami v co největší míře (UNDCP)</a:t>
                      </a:r>
                      <a:endParaRPr lang="cs-CZ" sz="6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643">
                <a:tc>
                  <a:txBody>
                    <a:bodyPr/>
                    <a:lstStyle/>
                    <a:p>
                      <a:pPr algn="just"/>
                      <a:r>
                        <a:rPr lang="cs-CZ" sz="600" dirty="0">
                          <a:effectLst/>
                          <a:latin typeface="Verdana" panose="020B0604030504040204" pitchFamily="34" charset="0"/>
                        </a:rPr>
                        <a:t>Snaha o zrovnoprávnění žen (INSTRAW)</a:t>
                      </a:r>
                      <a:endParaRPr lang="cs-CZ" sz="6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4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446</Words>
  <Application>Microsoft Office PowerPoint</Application>
  <PresentationFormat>Širokoúhlá obrazovka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Motiv Office</vt:lpstr>
      <vt:lpstr>OSN</vt:lpstr>
      <vt:lpstr>Prezentace aplikace PowerPoint</vt:lpstr>
      <vt:lpstr>Orgány </vt:lpstr>
      <vt:lpstr>orgány</vt:lpstr>
      <vt:lpstr>Prezentace aplikace PowerPoint</vt:lpstr>
      <vt:lpstr>Cíle OSN</vt:lpstr>
      <vt:lpstr>Odborné organizace OSN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</dc:title>
  <dc:creator>Uživatel</dc:creator>
  <cp:lastModifiedBy>Uživatel</cp:lastModifiedBy>
  <cp:revision>8</cp:revision>
  <dcterms:created xsi:type="dcterms:W3CDTF">2017-03-04T12:07:06Z</dcterms:created>
  <dcterms:modified xsi:type="dcterms:W3CDTF">2017-03-13T09:42:00Z</dcterms:modified>
</cp:coreProperties>
</file>