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57" r:id="rId5"/>
    <p:sldId id="259" r:id="rId6"/>
    <p:sldId id="266" r:id="rId7"/>
    <p:sldId id="260" r:id="rId8"/>
    <p:sldId id="261" r:id="rId9"/>
    <p:sldId id="262" r:id="rId10"/>
    <p:sldId id="263" r:id="rId11"/>
    <p:sldId id="265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313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751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7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28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3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813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911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02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989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538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76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851F-842C-492D-AA85-83A612F61FD4}" type="datetimeFigureOut">
              <a:rPr lang="cs-CZ" smtClean="0"/>
              <a:pPr/>
              <a:t>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D140-7F12-4113-943E-BB74253E44D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4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7045071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III/2 - Inovace a zkvalitnění výuky </a:t>
                      </a: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prostřednictvím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3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Vazba na orientalistiku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Chetitologie: 	</a:t>
            </a:r>
            <a:r>
              <a:rPr lang="cs-CZ" b="1" dirty="0" smtClean="0">
                <a:solidFill>
                  <a:srgbClr val="7030A0"/>
                </a:solidFill>
              </a:rPr>
              <a:t>Bedřich Hrozný</a:t>
            </a:r>
          </a:p>
          <a:p>
            <a:endParaRPr lang="cs-CZ" dirty="0"/>
          </a:p>
          <a:p>
            <a:pPr>
              <a:buNone/>
            </a:pPr>
            <a:r>
              <a:rPr lang="cs-CZ" dirty="0" err="1" smtClean="0"/>
              <a:t>Asyrologie</a:t>
            </a:r>
            <a:r>
              <a:rPr lang="cs-CZ" dirty="0" smtClean="0"/>
              <a:t>: 		</a:t>
            </a:r>
            <a:r>
              <a:rPr lang="cs-CZ" b="1" dirty="0" smtClean="0">
                <a:solidFill>
                  <a:srgbClr val="7030A0"/>
                </a:solidFill>
              </a:rPr>
              <a:t>Václav Hazuka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Indologie:		</a:t>
            </a:r>
            <a:r>
              <a:rPr lang="cs-CZ" b="1" dirty="0" smtClean="0">
                <a:solidFill>
                  <a:srgbClr val="7030A0"/>
                </a:solidFill>
              </a:rPr>
              <a:t>Otakar </a:t>
            </a:r>
            <a:r>
              <a:rPr lang="cs-CZ" b="1" dirty="0" err="1" smtClean="0">
                <a:solidFill>
                  <a:srgbClr val="7030A0"/>
                </a:solidFill>
              </a:rPr>
              <a:t>Pertold</a:t>
            </a:r>
            <a:endParaRPr lang="cs-CZ" b="1" dirty="0" smtClean="0">
              <a:solidFill>
                <a:srgbClr val="7030A0"/>
              </a:solidFill>
            </a:endParaRP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Egyptologie:	</a:t>
            </a:r>
            <a:r>
              <a:rPr lang="cs-CZ" b="1" dirty="0" smtClean="0">
                <a:solidFill>
                  <a:srgbClr val="7030A0"/>
                </a:solidFill>
              </a:rPr>
              <a:t>František Lexa, Zbyněk Žába,</a:t>
            </a:r>
            <a:r>
              <a:rPr lang="cs-CZ" dirty="0" smtClean="0"/>
              <a:t>		</a:t>
            </a:r>
            <a:r>
              <a:rPr lang="cs-CZ" b="1" dirty="0" smtClean="0">
                <a:solidFill>
                  <a:srgbClr val="C00000"/>
                </a:solidFill>
              </a:rPr>
              <a:t>		</a:t>
            </a:r>
            <a:r>
              <a:rPr lang="cs-CZ" b="1" dirty="0" smtClean="0">
                <a:solidFill>
                  <a:srgbClr val="7030A0"/>
                </a:solidFill>
              </a:rPr>
              <a:t>Miroslav Verner, </a:t>
            </a:r>
            <a:r>
              <a:rPr lang="cs-CZ" b="1" dirty="0" smtClean="0">
                <a:solidFill>
                  <a:srgbClr val="C00000"/>
                </a:solidFill>
              </a:rPr>
              <a:t>	</a:t>
            </a:r>
            <a:r>
              <a:rPr lang="cs-CZ" b="1" dirty="0" err="1" smtClean="0">
                <a:solidFill>
                  <a:srgbClr val="7030A0"/>
                </a:solidFill>
              </a:rPr>
              <a:t>Mir</a:t>
            </a:r>
            <a:r>
              <a:rPr lang="cs-CZ" b="1" dirty="0" smtClean="0">
                <a:solidFill>
                  <a:srgbClr val="7030A0"/>
                </a:solidFill>
              </a:rPr>
              <a:t>. Bárta	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51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Situace v Československu  po roce 1948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/>
              <a:t>Marx: náboženství = opium lidu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Po roce 1948:</a:t>
            </a:r>
          </a:p>
          <a:p>
            <a:pPr marL="0" indent="0">
              <a:buNone/>
            </a:pPr>
            <a:r>
              <a:rPr lang="cs-CZ" sz="2800" dirty="0" smtClean="0"/>
              <a:t>	pronásledování věřících a církevních hodnostářů</a:t>
            </a:r>
          </a:p>
          <a:p>
            <a:pPr marL="0" indent="0">
              <a:buNone/>
            </a:pPr>
            <a:r>
              <a:rPr lang="cs-CZ" sz="2800" dirty="0" smtClean="0"/>
              <a:t>	zabavení majetku církvím</a:t>
            </a:r>
          </a:p>
          <a:p>
            <a:pPr marL="0" indent="0">
              <a:buNone/>
            </a:pPr>
            <a:r>
              <a:rPr lang="cs-CZ" sz="2800" dirty="0" smtClean="0"/>
              <a:t>	žaláře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1950: Záviš Kalandra </a:t>
            </a:r>
          </a:p>
          <a:p>
            <a:pPr marL="0" indent="0">
              <a:buNone/>
            </a:pPr>
            <a:r>
              <a:rPr lang="cs-CZ" sz="2800" dirty="0" smtClean="0"/>
              <a:t>	(stará slovanská náboženství a pohanské kulty)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trest smrti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6479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ze zdrojů autorky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3104528"/>
              </p:ext>
            </p:extLst>
          </p:nvPr>
        </p:nvGraphicFramePr>
        <p:xfrm>
          <a:off x="1691680" y="1340768"/>
          <a:ext cx="5829300" cy="3870071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Religionistika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Podstata religionistiky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VY_32_INOVACE_ZSV0501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Základy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1. - 4. ročník čtyřletého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gymnázia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5. - 8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. ročník osmiletého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gymnázia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Hana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Mikušková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3. 2014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10. 3. 2014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Chápe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podstatu religionistiky a její základní rysy, dokáže přiblížit její založení a vztah k 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ostatním 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vědám.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využít při výkladu nového učiva a při frontálním opakování se třídou.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23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Podstata religionistiky</a:t>
            </a:r>
            <a:r>
              <a:rPr lang="cs-CZ" sz="3600" b="1" dirty="0" smtClean="0">
                <a:solidFill>
                  <a:srgbClr val="FF0000"/>
                </a:solidFill>
              </a:rPr>
              <a:t/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/>
            </a:r>
            <a:br>
              <a:rPr lang="cs-CZ" sz="3600" b="1" dirty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religionistika = věda o náboženstvích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9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Stáří religionistiky a náboženství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Náboženství:</a:t>
            </a:r>
          </a:p>
          <a:p>
            <a:pPr marL="0" indent="0">
              <a:buNone/>
            </a:pPr>
            <a:r>
              <a:rPr lang="cs-CZ" dirty="0" smtClean="0"/>
              <a:t>	jsou stará téměř jako lidstvo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Religionistika :</a:t>
            </a:r>
          </a:p>
          <a:p>
            <a:pPr marL="0" indent="0">
              <a:buNone/>
            </a:pPr>
            <a:r>
              <a:rPr lang="cs-CZ" dirty="0" smtClean="0"/>
              <a:t>	19. století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Filozofie:</a:t>
            </a:r>
          </a:p>
          <a:p>
            <a:pPr marL="0" indent="0">
              <a:buNone/>
            </a:pPr>
            <a:r>
              <a:rPr lang="cs-CZ" dirty="0" smtClean="0"/>
              <a:t>	antika – </a:t>
            </a:r>
            <a:r>
              <a:rPr lang="cs-CZ" b="1" dirty="0" err="1" smtClean="0">
                <a:solidFill>
                  <a:srgbClr val="7030A0"/>
                </a:solidFill>
              </a:rPr>
              <a:t>Xenofanés</a:t>
            </a:r>
            <a:r>
              <a:rPr lang="cs-CZ" b="1" dirty="0" smtClean="0">
                <a:solidFill>
                  <a:srgbClr val="7030A0"/>
                </a:solidFill>
              </a:rPr>
              <a:t> z </a:t>
            </a:r>
            <a:r>
              <a:rPr lang="cs-CZ" b="1" dirty="0" err="1" smtClean="0">
                <a:solidFill>
                  <a:srgbClr val="7030A0"/>
                </a:solidFill>
              </a:rPr>
              <a:t>Kolofónu</a:t>
            </a:r>
            <a:endParaRPr lang="cs-C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7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Vznik vědy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1890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Max </a:t>
            </a:r>
            <a:r>
              <a:rPr lang="cs-CZ" b="1" dirty="0">
                <a:solidFill>
                  <a:srgbClr val="FF0000"/>
                </a:solidFill>
              </a:rPr>
              <a:t>M</a:t>
            </a:r>
            <a:r>
              <a:rPr lang="cs-CZ" b="1" dirty="0" smtClean="0">
                <a:solidFill>
                  <a:srgbClr val="FF0000"/>
                </a:solidFill>
              </a:rPr>
              <a:t>uller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 přednášky o náboženství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1873: </a:t>
            </a:r>
            <a:r>
              <a:rPr lang="cs-CZ" b="1" dirty="0" smtClean="0">
                <a:solidFill>
                  <a:srgbClr val="7030A0"/>
                </a:solidFill>
              </a:rPr>
              <a:t>Úvod do srovnávací religionistiky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1888 </a:t>
            </a:r>
            <a:r>
              <a:rPr lang="cs-CZ" b="1" dirty="0" smtClean="0"/>
              <a:t>-</a:t>
            </a:r>
            <a:r>
              <a:rPr lang="cs-CZ" dirty="0" smtClean="0"/>
              <a:t> lord </a:t>
            </a:r>
            <a:r>
              <a:rPr lang="cs-CZ" dirty="0" err="1" smtClean="0"/>
              <a:t>Gifford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9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Rozvoj religionistiky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První katedry religionistiky na teologických fakultách:</a:t>
            </a:r>
          </a:p>
          <a:p>
            <a:pPr marL="0" indent="0">
              <a:buNone/>
            </a:pPr>
            <a:r>
              <a:rPr lang="cs-CZ" dirty="0" smtClean="0"/>
              <a:t>	1873 Ženeva, Boston</a:t>
            </a:r>
          </a:p>
          <a:p>
            <a:pPr marL="0" indent="0">
              <a:buNone/>
            </a:pPr>
            <a:r>
              <a:rPr lang="cs-CZ" dirty="0" smtClean="0"/>
              <a:t>	1877 v Nizozemí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Asie: 1903 - Tokio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Velká Británie: 1904 Manchester, 1908 Oxford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Itálie až 1924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55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Vztah k ostatním vědám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Multidisciplinární charakter:</a:t>
            </a:r>
          </a:p>
          <a:p>
            <a:endParaRPr lang="cs-CZ" dirty="0"/>
          </a:p>
          <a:p>
            <a:r>
              <a:rPr lang="cs-CZ" dirty="0"/>
              <a:t>h</a:t>
            </a:r>
            <a:r>
              <a:rPr lang="cs-CZ" dirty="0" smtClean="0"/>
              <a:t>istorie</a:t>
            </a:r>
          </a:p>
          <a:p>
            <a:r>
              <a:rPr lang="cs-CZ" dirty="0"/>
              <a:t>b</a:t>
            </a:r>
            <a:r>
              <a:rPr lang="cs-CZ" dirty="0" smtClean="0"/>
              <a:t>iblistika</a:t>
            </a:r>
          </a:p>
          <a:p>
            <a:r>
              <a:rPr lang="cs-CZ" dirty="0"/>
              <a:t>a</a:t>
            </a:r>
            <a:r>
              <a:rPr lang="cs-CZ" dirty="0" smtClean="0"/>
              <a:t>rcheologie</a:t>
            </a:r>
          </a:p>
          <a:p>
            <a:r>
              <a:rPr lang="cs-CZ" dirty="0"/>
              <a:t>p</a:t>
            </a:r>
            <a:r>
              <a:rPr lang="cs-CZ" dirty="0" smtClean="0"/>
              <a:t>sychologie náboženství</a:t>
            </a:r>
          </a:p>
          <a:p>
            <a:r>
              <a:rPr lang="cs-CZ" dirty="0"/>
              <a:t>s</a:t>
            </a:r>
            <a:r>
              <a:rPr lang="cs-CZ" dirty="0" smtClean="0"/>
              <a:t>ociologie náboženství</a:t>
            </a:r>
          </a:p>
          <a:p>
            <a:r>
              <a:rPr lang="cs-CZ" dirty="0"/>
              <a:t>k</a:t>
            </a:r>
            <a:r>
              <a:rPr lang="cs-CZ" dirty="0" smtClean="0"/>
              <a:t>ulturní antropologie</a:t>
            </a:r>
          </a:p>
          <a:p>
            <a:pPr marL="0" indent="0">
              <a:buNone/>
            </a:pPr>
            <a:r>
              <a:rPr lang="cs-CZ" dirty="0" smtClean="0"/>
              <a:t>    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40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/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Religionistika a teologie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/>
              <a:t>t</a:t>
            </a:r>
            <a:r>
              <a:rPr lang="cs-CZ" dirty="0" err="1" smtClean="0"/>
              <a:t>heos</a:t>
            </a:r>
            <a:r>
              <a:rPr lang="cs-CZ" dirty="0" smtClean="0"/>
              <a:t> + logos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1893  </a:t>
            </a:r>
            <a:r>
              <a:rPr lang="cs-CZ" b="1" dirty="0" smtClean="0">
                <a:solidFill>
                  <a:srgbClr val="002060"/>
                </a:solidFill>
              </a:rPr>
              <a:t>Světový kongres náboženství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Chicago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spolupráce, tolerance, obohacování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54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Česká religionistika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„Prehistorie“: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národní obrození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zájem o folklór</a:t>
            </a:r>
          </a:p>
          <a:p>
            <a:pPr marL="0" indent="0">
              <a:buNone/>
            </a:pPr>
            <a:r>
              <a:rPr lang="cs-CZ" dirty="0" smtClean="0"/>
              <a:t>	J. Jungmann, F. L. Čelakovský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43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248</Words>
  <Application>Microsoft Office PowerPoint</Application>
  <PresentationFormat>Předvádění na obrazovce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Snímek 1</vt:lpstr>
      <vt:lpstr>Snímek 2</vt:lpstr>
      <vt:lpstr>Podstata religionistiky  religionistika = věda o náboženstvích</vt:lpstr>
      <vt:lpstr>Stáří religionistiky a náboženství</vt:lpstr>
      <vt:lpstr>Vznik vědy</vt:lpstr>
      <vt:lpstr>Rozvoj religionistiky</vt:lpstr>
      <vt:lpstr>Vztah k ostatním vědám</vt:lpstr>
      <vt:lpstr> Religionistika a teologie </vt:lpstr>
      <vt:lpstr>Česká religionistika</vt:lpstr>
      <vt:lpstr>Vazba na orientalistiku</vt:lpstr>
      <vt:lpstr>Situace v Československu  po roce 1948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Podstata religionistiky  religionistika = věda o náboženstvích</dc:title>
  <dc:creator>Mikuskova</dc:creator>
  <cp:lastModifiedBy>Paclik</cp:lastModifiedBy>
  <cp:revision>15</cp:revision>
  <dcterms:created xsi:type="dcterms:W3CDTF">2013-03-11T11:22:30Z</dcterms:created>
  <dcterms:modified xsi:type="dcterms:W3CDTF">2014-07-09T10:30:38Z</dcterms:modified>
</cp:coreProperties>
</file>