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56" r:id="rId4"/>
    <p:sldId id="271" r:id="rId5"/>
    <p:sldId id="258" r:id="rId6"/>
    <p:sldId id="259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4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436B-7CB7-4D7D-897B-40209C11E33E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B268-D77D-4C43-ADE1-2BF7297E69A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826991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436B-7CB7-4D7D-897B-40209C11E33E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B268-D77D-4C43-ADE1-2BF7297E69A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127127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436B-7CB7-4D7D-897B-40209C11E33E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B268-D77D-4C43-ADE1-2BF7297E69A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080632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436B-7CB7-4D7D-897B-40209C11E33E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B268-D77D-4C43-ADE1-2BF7297E69A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732735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436B-7CB7-4D7D-897B-40209C11E33E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B268-D77D-4C43-ADE1-2BF7297E69A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793640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436B-7CB7-4D7D-897B-40209C11E33E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B268-D77D-4C43-ADE1-2BF7297E69A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011072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436B-7CB7-4D7D-897B-40209C11E33E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B268-D77D-4C43-ADE1-2BF7297E69A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009231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436B-7CB7-4D7D-897B-40209C11E33E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B268-D77D-4C43-ADE1-2BF7297E69A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130910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436B-7CB7-4D7D-897B-40209C11E33E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B268-D77D-4C43-ADE1-2BF7297E69A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480434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436B-7CB7-4D7D-897B-40209C11E33E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B268-D77D-4C43-ADE1-2BF7297E69A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965310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436B-7CB7-4D7D-897B-40209C11E33E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B268-D77D-4C43-ADE1-2BF7297E69A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657005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2436B-7CB7-4D7D-897B-40209C11E33E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AB268-D77D-4C43-ADE1-2BF7297E69A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759595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obrázek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60648"/>
            <a:ext cx="6143625" cy="15049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0" y="1916832"/>
            <a:ext cx="9144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latin typeface="Arial" pitchFamily="34" charset="0"/>
                <a:cs typeface="Arial" pitchFamily="34" charset="0"/>
              </a:rPr>
              <a:t>Vzdělávací materiál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sz="1400" b="1" dirty="0" smtClean="0">
                <a:latin typeface="Arial" pitchFamily="34" charset="0"/>
                <a:cs typeface="Arial" pitchFamily="34" charset="0"/>
              </a:rPr>
              <a:t>vytvořený v projektu OP VK</a:t>
            </a:r>
            <a:endParaRPr lang="cs-CZ" sz="1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46861033"/>
              </p:ext>
            </p:extLst>
          </p:nvPr>
        </p:nvGraphicFramePr>
        <p:xfrm>
          <a:off x="1619672" y="2708920"/>
          <a:ext cx="5829300" cy="1202944"/>
        </p:xfrm>
        <a:graphic>
          <a:graphicData uri="http://schemas.openxmlformats.org/drawingml/2006/table">
            <a:tbl>
              <a:tblPr/>
              <a:tblGrid>
                <a:gridCol w="2228850"/>
                <a:gridCol w="3600450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latin typeface="Arial"/>
                          <a:ea typeface="Times New Roman"/>
                          <a:cs typeface="Times New Roman"/>
                        </a:rPr>
                        <a:t>Název školy:</a:t>
                      </a:r>
                      <a:endParaRPr lang="cs-CZ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Gymnázium, Zábřeh, náměstí Osvobození 20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Číslo projektu: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CZ.1.07/1.5.00/34.0211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Název projektu: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Zlepšení podmínek pro výuku na gymnáziu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Číslo a název klíčové aktivity: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latin typeface="Arial"/>
                          <a:ea typeface="Times New Roman"/>
                          <a:cs typeface="Times New Roman"/>
                        </a:rPr>
                        <a:t>III/2 - Inovace a zkvalitnění výuky </a:t>
                      </a: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prostřednictvím </a:t>
                      </a:r>
                      <a:r>
                        <a:rPr lang="cs-CZ" sz="1100" smtClean="0">
                          <a:latin typeface="Arial"/>
                          <a:ea typeface="Times New Roman"/>
                          <a:cs typeface="Times New Roman"/>
                        </a:rPr>
                        <a:t>ICT</a:t>
                      </a:r>
                      <a:endParaRPr lang="cs-CZ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2723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Pojetí dějin:</a:t>
            </a:r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Nejvýznamnější hnací silou dějin je touha po moci: dějiny jsou zápasem o moc.</a:t>
            </a:r>
          </a:p>
          <a:p>
            <a:endParaRPr lang="cs-CZ" dirty="0"/>
          </a:p>
          <a:p>
            <a:r>
              <a:rPr lang="cs-CZ" dirty="0" smtClean="0"/>
              <a:t>Zápasí ti, kteří moc mají, s těmi, kteří moc nemají.</a:t>
            </a:r>
          </a:p>
          <a:p>
            <a:endParaRPr lang="cs-CZ" dirty="0"/>
          </a:p>
          <a:p>
            <a:r>
              <a:rPr lang="cs-CZ" dirty="0" smtClean="0"/>
              <a:t>Rovněž ti, kteří o moc usilují.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91359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Pohled na člověka:</a:t>
            </a:r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Lidská povaha je neměnná: člověk je spíše zlý než dobrý.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Dobro konáme pouze tehdy, jsme-li k tomu přinuceni.</a:t>
            </a:r>
          </a:p>
          <a:p>
            <a:endParaRPr lang="cs-CZ" dirty="0" smtClean="0"/>
          </a:p>
          <a:p>
            <a:r>
              <a:rPr lang="cs-CZ" smtClean="0"/>
              <a:t>Člověk </a:t>
            </a:r>
            <a:r>
              <a:rPr lang="cs-CZ" dirty="0" smtClean="0"/>
              <a:t>zapomene spíše na smrt svého otce, než na ztrátu vlastního </a:t>
            </a:r>
            <a:r>
              <a:rPr lang="cs-CZ" smtClean="0"/>
              <a:t>majetku.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43110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Další práce N. Machiavelliho:</a:t>
            </a:r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Divadelní hry: </a:t>
            </a:r>
            <a:r>
              <a:rPr lang="cs-CZ" b="1" dirty="0" smtClean="0">
                <a:solidFill>
                  <a:srgbClr val="7030A0"/>
                </a:solidFill>
              </a:rPr>
              <a:t>Mandragora, </a:t>
            </a:r>
            <a:r>
              <a:rPr lang="cs-CZ" b="1" dirty="0" err="1" smtClean="0">
                <a:solidFill>
                  <a:srgbClr val="7030A0"/>
                </a:solidFill>
              </a:rPr>
              <a:t>Belfagor</a:t>
            </a:r>
            <a:r>
              <a:rPr lang="cs-CZ" b="1" dirty="0" smtClean="0">
                <a:solidFill>
                  <a:srgbClr val="7030A0"/>
                </a:solidFill>
              </a:rPr>
              <a:t> </a:t>
            </a:r>
            <a:r>
              <a:rPr lang="cs-CZ" dirty="0" smtClean="0"/>
              <a:t>(Ďábel)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b="1" dirty="0" smtClean="0">
                <a:solidFill>
                  <a:srgbClr val="7030A0"/>
                </a:solidFill>
              </a:rPr>
              <a:t>Úvahy o umění válečném</a:t>
            </a:r>
          </a:p>
          <a:p>
            <a:pPr marL="0" indent="0">
              <a:buNone/>
            </a:pPr>
            <a:endParaRPr lang="cs-CZ" b="1" dirty="0" smtClean="0">
              <a:solidFill>
                <a:srgbClr val="7030A0"/>
              </a:solidFill>
            </a:endParaRPr>
          </a:p>
          <a:p>
            <a:r>
              <a:rPr lang="cs-CZ" b="1" dirty="0" smtClean="0">
                <a:solidFill>
                  <a:srgbClr val="7030A0"/>
                </a:solidFill>
              </a:rPr>
              <a:t>Florentské letopisy: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florentské dějiny od pravěku po rok 1492. Vznikly na zakázku Medicejských.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b="1" dirty="0" smtClean="0">
                <a:solidFill>
                  <a:srgbClr val="7030A0"/>
                </a:solidFill>
              </a:rPr>
              <a:t>Rozprava o řeči: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brání toskánštinu jako italský národní jazyk.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1396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Reakce Medicejských:</a:t>
            </a:r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dirty="0" err="1" smtClean="0"/>
              <a:t>Machiaelliho</a:t>
            </a:r>
            <a:r>
              <a:rPr lang="cs-CZ" sz="2800" dirty="0" smtClean="0"/>
              <a:t> názory Medicejští neposlouchali, Vladaře nečetli.</a:t>
            </a:r>
          </a:p>
          <a:p>
            <a:pPr marL="0" indent="0">
              <a:buNone/>
            </a:pPr>
            <a:endParaRPr lang="cs-CZ" sz="2800" dirty="0" smtClean="0"/>
          </a:p>
          <a:p>
            <a:r>
              <a:rPr lang="cs-CZ" sz="2800" dirty="0" smtClean="0"/>
              <a:t>Byl obviněn ze zrady, měsíc vězněn v okovech , mučen, nakonec propuštěn.</a:t>
            </a:r>
          </a:p>
          <a:p>
            <a:endParaRPr lang="cs-CZ" sz="2800" dirty="0" smtClean="0"/>
          </a:p>
          <a:p>
            <a:r>
              <a:rPr lang="cs-CZ" sz="2800" dirty="0" smtClean="0"/>
              <a:t>Byl vypovězen z Florencie.</a:t>
            </a:r>
          </a:p>
          <a:p>
            <a:endParaRPr lang="cs-CZ" sz="2800" dirty="0" smtClean="0"/>
          </a:p>
          <a:p>
            <a:r>
              <a:rPr lang="cs-CZ" sz="2800" b="1" dirty="0" smtClean="0"/>
              <a:t>Život dožil v ústraní </a:t>
            </a:r>
            <a:r>
              <a:rPr lang="cs-CZ" sz="2800" dirty="0" smtClean="0"/>
              <a:t>na venkově na statku.</a:t>
            </a:r>
            <a:endParaRPr lang="cs-CZ" sz="2800" dirty="0"/>
          </a:p>
        </p:txBody>
      </p:sp>
    </p:spTree>
    <p:extLst>
      <p:ext uri="{BB962C8B-B14F-4D97-AF65-F5344CB8AC3E}">
        <p14:creationId xmlns="" xmlns:p14="http://schemas.microsoft.com/office/powerpoint/2010/main" val="403433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Další osudy Itálie:</a:t>
            </a:r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700808"/>
            <a:ext cx="8229600" cy="5030019"/>
          </a:xfrm>
        </p:spPr>
        <p:txBody>
          <a:bodyPr>
            <a:normAutofit/>
          </a:bodyPr>
          <a:lstStyle/>
          <a:p>
            <a:r>
              <a:rPr lang="cs-CZ" dirty="0" smtClean="0"/>
              <a:t>Roku 1492 vtáhl do Itálie </a:t>
            </a:r>
            <a:r>
              <a:rPr lang="cs-CZ" b="1" dirty="0" smtClean="0">
                <a:solidFill>
                  <a:srgbClr val="7030A0"/>
                </a:solidFill>
              </a:rPr>
              <a:t>francouzský král Karel VIII</a:t>
            </a:r>
            <a:r>
              <a:rPr lang="cs-CZ" dirty="0" smtClean="0"/>
              <a:t>. a dobyl ji.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Itálie ztrácí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samostatnost.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22152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Zdroje: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 smtClean="0"/>
              <a:t>ze zdrojů autorky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35634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62068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Anotace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57069263"/>
              </p:ext>
            </p:extLst>
          </p:nvPr>
        </p:nvGraphicFramePr>
        <p:xfrm>
          <a:off x="1691680" y="1340768"/>
          <a:ext cx="5829300" cy="3886454"/>
        </p:xfrm>
        <a:graphic>
          <a:graphicData uri="http://schemas.openxmlformats.org/drawingml/2006/table">
            <a:tbl>
              <a:tblPr/>
              <a:tblGrid>
                <a:gridCol w="2228850"/>
                <a:gridCol w="360045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latin typeface="Arial"/>
                          <a:ea typeface="Times New Roman"/>
                          <a:cs typeface="Times New Roman"/>
                        </a:rPr>
                        <a:t>Název tematické oblasti:</a:t>
                      </a:r>
                      <a:endParaRPr lang="cs-CZ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Politologie</a:t>
                      </a:r>
                      <a:endParaRPr lang="cs-CZ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Název učebního materiálu: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err="1" smtClean="0">
                          <a:latin typeface="Arial"/>
                          <a:ea typeface="Times New Roman"/>
                          <a:cs typeface="Times New Roman"/>
                        </a:rPr>
                        <a:t>Niccoló</a:t>
                      </a: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 Machiavelli</a:t>
                      </a:r>
                      <a:endParaRPr lang="cs-CZ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Číslo učebního materiálu: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VY_32_INOVACE_ZSV0412</a:t>
                      </a:r>
                      <a:endParaRPr lang="cs-CZ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Vyučovací předmět: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Základy společenských věd</a:t>
                      </a:r>
                      <a:endParaRPr lang="cs-CZ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Ročník: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3. a 4. ročník VG</a:t>
                      </a:r>
                      <a:endParaRPr lang="cs-CZ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Autor: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Mgr. Hana </a:t>
                      </a:r>
                      <a:r>
                        <a:rPr lang="cs-CZ" sz="1100" dirty="0" err="1" smtClean="0">
                          <a:latin typeface="Arial"/>
                          <a:ea typeface="Times New Roman"/>
                          <a:cs typeface="Times New Roman"/>
                        </a:rPr>
                        <a:t>Mikušková</a:t>
                      </a:r>
                      <a:endParaRPr lang="cs-CZ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Datum vytvoření: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12. 4. 2013</a:t>
                      </a:r>
                      <a:endParaRPr lang="cs-CZ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Datum ověření ve výuce: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24. 4. 2013</a:t>
                      </a:r>
                      <a:endParaRPr lang="cs-CZ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Druh učebního materiálu: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Prezentace</a:t>
                      </a:r>
                      <a:endParaRPr lang="cs-CZ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Očekávaný výstup: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Dokáže vysvětlit na základě historických znalostí a souvislostí pojem machiavelizmus,</a:t>
                      </a:r>
                      <a:r>
                        <a:rPr lang="cs-CZ" sz="11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zná osudy a práce Machiavelliho</a:t>
                      </a:r>
                      <a:endParaRPr lang="cs-CZ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Metodické poznámky: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Materiál lze využít při výkladu</a:t>
                      </a:r>
                      <a:r>
                        <a:rPr lang="cs-CZ" sz="11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nového učiva a při frontálním opakování se třídou.</a:t>
                      </a:r>
                      <a:endParaRPr lang="cs-CZ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38992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1196752"/>
            <a:ext cx="7772400" cy="2016224"/>
          </a:xfrm>
        </p:spPr>
        <p:txBody>
          <a:bodyPr>
            <a:normAutofit/>
          </a:bodyPr>
          <a:lstStyle/>
          <a:p>
            <a:r>
              <a:rPr lang="cs-CZ" sz="3600" b="1" dirty="0" err="1" smtClean="0">
                <a:solidFill>
                  <a:srgbClr val="FF0000"/>
                </a:solidFill>
              </a:rPr>
              <a:t>Niccoló</a:t>
            </a:r>
            <a:r>
              <a:rPr lang="cs-CZ" sz="3600" b="1" dirty="0" smtClean="0">
                <a:solidFill>
                  <a:srgbClr val="FF0000"/>
                </a:solidFill>
              </a:rPr>
              <a:t>  Machiavelli</a:t>
            </a:r>
            <a:br>
              <a:rPr lang="cs-CZ" sz="3600" b="1" dirty="0" smtClean="0">
                <a:solidFill>
                  <a:srgbClr val="FF0000"/>
                </a:solidFill>
              </a:rPr>
            </a:br>
            <a:r>
              <a:rPr lang="cs-CZ" sz="3600" b="1" dirty="0" smtClean="0">
                <a:solidFill>
                  <a:srgbClr val="FF0000"/>
                </a:solidFill>
              </a:rPr>
              <a:t>1469 - 1527</a:t>
            </a:r>
            <a:endParaRPr lang="cs-CZ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2014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cs-CZ" b="1" dirty="0" smtClean="0">
                <a:solidFill>
                  <a:srgbClr val="7030A0"/>
                </a:solidFill>
              </a:rPr>
              <a:t>Florencie</a:t>
            </a:r>
            <a:r>
              <a:rPr lang="cs-CZ" b="1" dirty="0">
                <a:solidFill>
                  <a:srgbClr val="7030A0"/>
                </a:solidFill>
              </a:rPr>
              <a:t>.</a:t>
            </a:r>
          </a:p>
          <a:p>
            <a:endParaRPr lang="cs-CZ" dirty="0"/>
          </a:p>
          <a:p>
            <a:r>
              <a:rPr lang="cs-CZ" dirty="0"/>
              <a:t>Právník.</a:t>
            </a:r>
          </a:p>
          <a:p>
            <a:endParaRPr lang="cs-CZ" dirty="0"/>
          </a:p>
          <a:p>
            <a:r>
              <a:rPr lang="cs-CZ" b="1" dirty="0" smtClean="0">
                <a:solidFill>
                  <a:srgbClr val="7030A0"/>
                </a:solidFill>
              </a:rPr>
              <a:t>Lorenzo di </a:t>
            </a:r>
            <a:r>
              <a:rPr lang="cs-CZ" b="1" dirty="0">
                <a:solidFill>
                  <a:srgbClr val="7030A0"/>
                </a:solidFill>
              </a:rPr>
              <a:t>Medici (</a:t>
            </a:r>
            <a:r>
              <a:rPr lang="cs-CZ" b="1" dirty="0" err="1">
                <a:solidFill>
                  <a:srgbClr val="7030A0"/>
                </a:solidFill>
              </a:rPr>
              <a:t>il</a:t>
            </a:r>
            <a:r>
              <a:rPr lang="cs-CZ" b="1" dirty="0">
                <a:solidFill>
                  <a:srgbClr val="7030A0"/>
                </a:solidFill>
              </a:rPr>
              <a:t> </a:t>
            </a:r>
            <a:r>
              <a:rPr lang="cs-CZ" b="1" dirty="0" err="1">
                <a:solidFill>
                  <a:srgbClr val="7030A0"/>
                </a:solidFill>
              </a:rPr>
              <a:t>Magnifico</a:t>
            </a:r>
            <a:r>
              <a:rPr lang="cs-CZ" b="1" dirty="0">
                <a:solidFill>
                  <a:srgbClr val="7030A0"/>
                </a:solidFill>
              </a:rPr>
              <a:t>).</a:t>
            </a:r>
          </a:p>
          <a:p>
            <a:endParaRPr lang="cs-CZ" dirty="0"/>
          </a:p>
          <a:p>
            <a:r>
              <a:rPr lang="cs-CZ" dirty="0" smtClean="0"/>
              <a:t>Diplomat, korespondence, zásobování vojska, dopisy</a:t>
            </a:r>
            <a:r>
              <a:rPr lang="cs-CZ" dirty="0"/>
              <a:t>, projevy.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38350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Situace v Itálii:</a:t>
            </a:r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</a:t>
            </a:r>
            <a:r>
              <a:rPr lang="cs-CZ" dirty="0" smtClean="0"/>
              <a:t>noho státečků, knížectví, vévodství.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 smtClean="0">
                <a:solidFill>
                  <a:srgbClr val="7030A0"/>
                </a:solidFill>
              </a:rPr>
              <a:t>„Každý pro sebe a všichni proti každému.“</a:t>
            </a:r>
          </a:p>
          <a:p>
            <a:endParaRPr lang="cs-CZ" dirty="0"/>
          </a:p>
          <a:p>
            <a:r>
              <a:rPr lang="cs-CZ" dirty="0" smtClean="0"/>
              <a:t>Nebezpečí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Chtěl sjednotit Itálii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75043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Lorenzo de Medici</a:t>
            </a:r>
            <a:br>
              <a:rPr lang="cs-CZ" sz="3600" b="1" dirty="0" smtClean="0">
                <a:solidFill>
                  <a:srgbClr val="FF0000"/>
                </a:solidFill>
              </a:rPr>
            </a:br>
            <a:r>
              <a:rPr lang="cs-CZ" sz="3600" b="1" dirty="0" smtClean="0">
                <a:solidFill>
                  <a:srgbClr val="FF0000"/>
                </a:solidFill>
              </a:rPr>
              <a:t>Lorenzo </a:t>
            </a:r>
            <a:r>
              <a:rPr lang="cs-CZ" sz="3600" b="1" dirty="0" err="1" smtClean="0">
                <a:solidFill>
                  <a:srgbClr val="FF0000"/>
                </a:solidFill>
              </a:rPr>
              <a:t>il</a:t>
            </a:r>
            <a:r>
              <a:rPr lang="cs-CZ" sz="3600" b="1" dirty="0" smtClean="0">
                <a:solidFill>
                  <a:srgbClr val="FF0000"/>
                </a:solidFill>
              </a:rPr>
              <a:t> </a:t>
            </a:r>
            <a:r>
              <a:rPr lang="cs-CZ" sz="3600" b="1" dirty="0" err="1" smtClean="0">
                <a:solidFill>
                  <a:srgbClr val="FF0000"/>
                </a:solidFill>
              </a:rPr>
              <a:t>Magnifico</a:t>
            </a:r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Zaměstnavatel N. </a:t>
            </a:r>
            <a:r>
              <a:rPr lang="cs-CZ" dirty="0" err="1" smtClean="0"/>
              <a:t>Machiaveleliho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Jemu určil spis Vladař.</a:t>
            </a:r>
          </a:p>
          <a:p>
            <a:endParaRPr lang="cs-CZ" dirty="0"/>
          </a:p>
          <a:p>
            <a:r>
              <a:rPr lang="cs-CZ" dirty="0" smtClean="0"/>
              <a:t>Chtěl , aby Itálii sjednotil právě on.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23578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Vladař:</a:t>
            </a:r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>
                <a:solidFill>
                  <a:srgbClr val="7030A0"/>
                </a:solidFill>
              </a:rPr>
              <a:t>1513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dirty="0" smtClean="0"/>
              <a:t>Tiskem vydán až po smrti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Machiavelliho roku 1532.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Shrnul v něm praktické zkušenosti z politiky a z četby antických autorů.</a:t>
            </a:r>
          </a:p>
          <a:p>
            <a:endParaRPr lang="cs-CZ" dirty="0" smtClean="0"/>
          </a:p>
          <a:p>
            <a:r>
              <a:rPr lang="cs-CZ" b="1" dirty="0" smtClean="0">
                <a:solidFill>
                  <a:srgbClr val="7030A0"/>
                </a:solidFill>
              </a:rPr>
              <a:t>26 kapitol.</a:t>
            </a:r>
          </a:p>
          <a:p>
            <a:endParaRPr lang="cs-CZ" b="1" dirty="0" smtClean="0">
              <a:solidFill>
                <a:srgbClr val="7030A0"/>
              </a:solidFill>
            </a:endParaRPr>
          </a:p>
          <a:p>
            <a:r>
              <a:rPr lang="cs-CZ" dirty="0" smtClean="0"/>
              <a:t>Má dvě části: </a:t>
            </a:r>
            <a:r>
              <a:rPr lang="cs-CZ" b="1" dirty="0" smtClean="0">
                <a:solidFill>
                  <a:srgbClr val="7030A0"/>
                </a:solidFill>
              </a:rPr>
              <a:t>příklady mužů a konkrétní rady.</a:t>
            </a:r>
            <a:endParaRPr lang="cs-CZ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9548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Machiavelizmus:</a:t>
            </a:r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813995"/>
          </a:xfrm>
        </p:spPr>
        <p:txBody>
          <a:bodyPr/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 smtClean="0"/>
              <a:t>Hlavním krédem je heslo: </a:t>
            </a:r>
          </a:p>
          <a:p>
            <a:pPr algn="ctr"/>
            <a:endParaRPr lang="cs-CZ" dirty="0"/>
          </a:p>
          <a:p>
            <a:pPr marL="0" indent="0" algn="ctr">
              <a:buNone/>
            </a:pPr>
            <a:r>
              <a:rPr lang="cs-CZ" b="1" dirty="0" smtClean="0">
                <a:solidFill>
                  <a:srgbClr val="C00000"/>
                </a:solidFill>
              </a:rPr>
              <a:t>„Účel světí prostředky.“</a:t>
            </a:r>
            <a:endParaRPr lang="cs-CZ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1183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Zásady machiavelizmu:</a:t>
            </a:r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Panovník musí být silný jako lev a chytrý jako liška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Má se obklopit schopnými rádci, ale ne schopnějšími než je on sám.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Do politiky by neměli chodit lidé s morálními zásadami a morálních kvalit.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Panovník může použít i nemorální prostředky: </a:t>
            </a:r>
          </a:p>
          <a:p>
            <a:r>
              <a:rPr lang="cs-CZ" dirty="0" smtClean="0"/>
              <a:t>zradu, lež, politickou vraždu, podvod, pokud je to nutné.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56494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518</Words>
  <Application>Microsoft Office PowerPoint</Application>
  <PresentationFormat>Předvádění na obrazovce (4:3)</PresentationFormat>
  <Paragraphs>121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systému Office</vt:lpstr>
      <vt:lpstr>Snímek 1</vt:lpstr>
      <vt:lpstr>Snímek 2</vt:lpstr>
      <vt:lpstr>Niccoló  Machiavelli 1469 - 1527</vt:lpstr>
      <vt:lpstr>Snímek 4</vt:lpstr>
      <vt:lpstr>Situace v Itálii:</vt:lpstr>
      <vt:lpstr>Lorenzo de Medici Lorenzo il Magnifico</vt:lpstr>
      <vt:lpstr>Vladař:</vt:lpstr>
      <vt:lpstr>Machiavelizmus:</vt:lpstr>
      <vt:lpstr>Zásady machiavelizmu:</vt:lpstr>
      <vt:lpstr>Pojetí dějin:</vt:lpstr>
      <vt:lpstr>Pohled na člověka:</vt:lpstr>
      <vt:lpstr>Další práce N. Machiavelliho:</vt:lpstr>
      <vt:lpstr>Reakce Medicejských:</vt:lpstr>
      <vt:lpstr>Další osudy Itálie:</vt:lpstr>
      <vt:lpstr>Zdroje: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Niccoló  Machiavelli</dc:title>
  <dc:creator>Student</dc:creator>
  <cp:lastModifiedBy>Paclik</cp:lastModifiedBy>
  <cp:revision>22</cp:revision>
  <dcterms:created xsi:type="dcterms:W3CDTF">2013-02-19T07:11:35Z</dcterms:created>
  <dcterms:modified xsi:type="dcterms:W3CDTF">2013-05-17T07:07:10Z</dcterms:modified>
</cp:coreProperties>
</file>