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6" r:id="rId4"/>
    <p:sldId id="278" r:id="rId5"/>
    <p:sldId id="288" r:id="rId6"/>
    <p:sldId id="279" r:id="rId7"/>
    <p:sldId id="289" r:id="rId8"/>
    <p:sldId id="280" r:id="rId9"/>
    <p:sldId id="290" r:id="rId10"/>
    <p:sldId id="281" r:id="rId11"/>
    <p:sldId id="291" r:id="rId12"/>
    <p:sldId id="282" r:id="rId13"/>
    <p:sldId id="292" r:id="rId14"/>
    <p:sldId id="283" r:id="rId15"/>
    <p:sldId id="293" r:id="rId16"/>
    <p:sldId id="284" r:id="rId17"/>
    <p:sldId id="294" r:id="rId18"/>
    <p:sldId id="285" r:id="rId19"/>
    <p:sldId id="286" r:id="rId20"/>
    <p:sldId id="287" r:id="rId21"/>
    <p:sldId id="295" r:id="rId22"/>
    <p:sldId id="274" r:id="rId2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0F5F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A4986-7086-4316-B80D-D3B95F2A95C0}" type="datetimeFigureOut">
              <a:rPr lang="cs-CZ"/>
              <a:pPr>
                <a:defRPr/>
              </a:pPr>
              <a:t>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5C96B-6790-4096-966E-F0657A3187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8CC77-1F56-4A5D-823E-19B76123AAF4}" type="datetimeFigureOut">
              <a:rPr lang="cs-CZ"/>
              <a:pPr>
                <a:defRPr/>
              </a:pPr>
              <a:t>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228B9-6236-413D-A48E-6D021E2B16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B2E5D-DBAE-4AAF-A33C-B7E860E9C134}" type="datetimeFigureOut">
              <a:rPr lang="cs-CZ"/>
              <a:pPr>
                <a:defRPr/>
              </a:pPr>
              <a:t>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46D7A-526D-4F4F-9537-FD97AEB6CB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C2F71-38D1-4203-A31A-21F1142EC931}" type="datetimeFigureOut">
              <a:rPr lang="cs-CZ"/>
              <a:pPr>
                <a:defRPr/>
              </a:pPr>
              <a:t>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AEDB5-A24F-4A64-A32F-A9212F5D3D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D64A1-A959-4F24-96C8-16D8215BC79D}" type="datetimeFigureOut">
              <a:rPr lang="cs-CZ"/>
              <a:pPr>
                <a:defRPr/>
              </a:pPr>
              <a:t>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54FEF-467F-4885-A452-B24BDBDBD6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4456E-1F79-48AA-A983-BFA9ABCA85C7}" type="datetimeFigureOut">
              <a:rPr lang="cs-CZ"/>
              <a:pPr>
                <a:defRPr/>
              </a:pPr>
              <a:t>9.10.2013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D4FEE-8E4D-4CAA-9411-7F317B1A23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2F9D3-FC12-43B3-AB14-CB805E0D9CF6}" type="datetimeFigureOut">
              <a:rPr lang="cs-CZ"/>
              <a:pPr>
                <a:defRPr/>
              </a:pPr>
              <a:t>9.10.2013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CF584-35CB-42C1-A951-BA89C7C2E1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88906-D559-43B8-9ACF-E06222CA6B06}" type="datetimeFigureOut">
              <a:rPr lang="cs-CZ"/>
              <a:pPr>
                <a:defRPr/>
              </a:pPr>
              <a:t>9.10.2013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2E5D0-A1F0-4A74-AE8C-C27433F11C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3A2D7-5116-466E-B8BD-F999128D13F2}" type="datetimeFigureOut">
              <a:rPr lang="cs-CZ"/>
              <a:pPr>
                <a:defRPr/>
              </a:pPr>
              <a:t>9.10.2013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3DB1E-CDD5-46FC-B78A-3005AF61A3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1F3E0-2600-4928-9FDD-CB8B5C19FB70}" type="datetimeFigureOut">
              <a:rPr lang="cs-CZ"/>
              <a:pPr>
                <a:defRPr/>
              </a:pPr>
              <a:t>9.10.2013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FFF97-63AE-4597-95BB-6546672DB1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674CC-ED91-484F-8EE7-5BD8F30A0474}" type="datetimeFigureOut">
              <a:rPr lang="cs-CZ"/>
              <a:pPr>
                <a:defRPr/>
              </a:pPr>
              <a:t>9.10.2013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85BC1-279B-4C83-9758-7014F81C15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F18E2F-60A9-4C00-B193-6E3109BEECE4}" type="datetimeFigureOut">
              <a:rPr lang="cs-CZ"/>
              <a:pPr>
                <a:defRPr/>
              </a:pPr>
              <a:t>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15AAA6-1493-40DA-BADD-76B148628C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obrázek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260350"/>
            <a:ext cx="6143625" cy="1504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13314" name="TextovéPole 4"/>
          <p:cNvSpPr txBox="1">
            <a:spLocks noChangeArrowheads="1"/>
          </p:cNvSpPr>
          <p:nvPr/>
        </p:nvSpPr>
        <p:spPr bwMode="auto">
          <a:xfrm>
            <a:off x="0" y="1916113"/>
            <a:ext cx="91440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000" b="1">
                <a:cs typeface="Arial" charset="0"/>
              </a:rPr>
              <a:t>Vzdělávací materiál</a:t>
            </a:r>
            <a:endParaRPr lang="cs-CZ" sz="2000">
              <a:cs typeface="Arial" charset="0"/>
            </a:endParaRPr>
          </a:p>
          <a:p>
            <a:pPr algn="ctr"/>
            <a:r>
              <a:rPr lang="cs-CZ" sz="1400" b="1">
                <a:cs typeface="Arial" charset="0"/>
              </a:rPr>
              <a:t>vytvořený v projektu OP VK</a:t>
            </a:r>
            <a:endParaRPr lang="cs-CZ" sz="1400">
              <a:cs typeface="Arial" charset="0"/>
            </a:endParaRPr>
          </a:p>
        </p:txBody>
      </p:sp>
      <p:graphicFrame>
        <p:nvGraphicFramePr>
          <p:cNvPr id="13333" name="Group 21"/>
          <p:cNvGraphicFramePr>
            <a:graphicFrameLocks noGrp="1"/>
          </p:cNvGraphicFramePr>
          <p:nvPr/>
        </p:nvGraphicFramePr>
        <p:xfrm>
          <a:off x="1619250" y="2708275"/>
          <a:ext cx="5829300" cy="1202944"/>
        </p:xfrm>
        <a:graphic>
          <a:graphicData uri="http://schemas.openxmlformats.org/drawingml/2006/table">
            <a:tbl>
              <a:tblPr/>
              <a:tblGrid>
                <a:gridCol w="2228850"/>
                <a:gridCol w="3600450"/>
              </a:tblGrid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Název školy: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Gymnázium, Zábřeh, náměstí Osvobození 20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Číslo projektu: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CZ.1.07/1.5.00/34.0211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Název projektu: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Zlepšení podmínek pro výuku na gymnáziu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Číslo a název klíčové aktivity: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III/2 - Inovace a zkvalitnění výuky prostřednictvím ICT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/>
          </p:cNvSpPr>
          <p:nvPr>
            <p:ph type="body" idx="1"/>
          </p:nvPr>
        </p:nvSpPr>
        <p:spPr>
          <a:xfrm>
            <a:off x="457200" y="476672"/>
            <a:ext cx="8229600" cy="5976516"/>
          </a:xfrm>
        </p:spPr>
        <p:txBody>
          <a:bodyPr/>
          <a:lstStyle/>
          <a:p>
            <a:r>
              <a:rPr lang="cs-CZ" sz="2400" dirty="0" smtClean="0">
                <a:latin typeface="Arial" charset="0"/>
              </a:rPr>
              <a:t>nejde mu o platnost poznání předmětů, ale o podmínky platného poznání</a:t>
            </a:r>
          </a:p>
          <a:p>
            <a:endParaRPr lang="cs-CZ" sz="2400" dirty="0" smtClean="0">
              <a:latin typeface="Arial" charset="0"/>
            </a:endParaRPr>
          </a:p>
          <a:p>
            <a:r>
              <a:rPr lang="cs-CZ" sz="2400" dirty="0" smtClean="0">
                <a:latin typeface="Arial" charset="0"/>
              </a:rPr>
              <a:t>chce vytyčit oblasti, kterým je rozum schopen rozumět a kterým ne</a:t>
            </a:r>
          </a:p>
          <a:p>
            <a:endParaRPr lang="cs-CZ" sz="2400" dirty="0" smtClean="0">
              <a:latin typeface="Arial" charset="0"/>
            </a:endParaRPr>
          </a:p>
          <a:p>
            <a:r>
              <a:rPr lang="cs-CZ" sz="2400" dirty="0" smtClean="0">
                <a:latin typeface="Arial" charset="0"/>
              </a:rPr>
              <a:t>poznání vychází ze zkušenosti</a:t>
            </a:r>
          </a:p>
          <a:p>
            <a:endParaRPr lang="cs-CZ" sz="2400" dirty="0" smtClean="0">
              <a:latin typeface="Arial" charset="0"/>
            </a:endParaRPr>
          </a:p>
          <a:p>
            <a:r>
              <a:rPr lang="cs-CZ" sz="2400" dirty="0" smtClean="0">
                <a:latin typeface="Arial" charset="0"/>
              </a:rPr>
              <a:t>zkušenost nemůže platnost poznání zaručit, smysly poskytují jen zmatenou část poznání </a:t>
            </a:r>
          </a:p>
          <a:p>
            <a:pPr>
              <a:buFont typeface="Arial" charset="0"/>
              <a:buNone/>
            </a:pPr>
            <a:endParaRPr lang="cs-CZ" sz="2400" dirty="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=</a:t>
            </a:r>
            <a:r>
              <a:rPr lang="en-US" sz="2400" dirty="0" smtClean="0">
                <a:latin typeface="Arial" charset="0"/>
                <a:cs typeface="Arial" charset="0"/>
              </a:rPr>
              <a:t>&gt;</a:t>
            </a:r>
            <a:r>
              <a:rPr lang="cs-CZ" sz="2400" dirty="0" smtClean="0">
                <a:latin typeface="Arial" charset="0"/>
              </a:rPr>
              <a:t> musí existovat něco, co je „nezkresleným jádrem“, „pravým světem“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</a:t>
            </a:r>
            <a:r>
              <a:rPr lang="cs-CZ" sz="2800" dirty="0" smtClean="0">
                <a:cs typeface="Arial" charset="0"/>
              </a:rPr>
              <a:t>	</a:t>
            </a: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/>
          </p:cNvSpPr>
          <p:nvPr>
            <p:ph type="body" idx="1"/>
          </p:nvPr>
        </p:nvSpPr>
        <p:spPr>
          <a:xfrm>
            <a:off x="457200" y="476671"/>
            <a:ext cx="8229600" cy="5649491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↓↓↓</a:t>
            </a:r>
          </a:p>
          <a:p>
            <a:r>
              <a:rPr lang="cs-CZ" sz="2400" dirty="0" smtClean="0">
                <a:latin typeface="Arial" charset="0"/>
                <a:cs typeface="Arial" charset="0"/>
              </a:rPr>
              <a:t>existuje něco, co je před smyslovou zkušeností (a priori), co se odlišuje od výsledku naší zkušenosti, který tedy získáváme až po ní (a posteriori)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↓↓↓</a:t>
            </a:r>
          </a:p>
          <a:p>
            <a:r>
              <a:rPr lang="cs-CZ" sz="2400" dirty="0" smtClean="0">
                <a:latin typeface="Arial" charset="0"/>
                <a:cs typeface="Arial" charset="0"/>
              </a:rPr>
              <a:t>rozlišuje dva „světy“: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	1. </a:t>
            </a:r>
            <a:r>
              <a:rPr lang="cs-CZ" sz="2400" b="1" dirty="0" smtClean="0">
                <a:latin typeface="Arial" charset="0"/>
                <a:cs typeface="Arial" charset="0"/>
              </a:rPr>
              <a:t>svět věcí o sobě</a:t>
            </a:r>
            <a:r>
              <a:rPr lang="cs-CZ" sz="2400" dirty="0" smtClean="0">
                <a:latin typeface="Arial" charset="0"/>
                <a:cs typeface="Arial" charset="0"/>
              </a:rPr>
              <a:t> – nezávislý na nás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				- pro nás nedostupný, nepoznatelný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	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	2. </a:t>
            </a:r>
            <a:r>
              <a:rPr lang="cs-CZ" sz="2400" b="1" dirty="0" smtClean="0">
                <a:latin typeface="Arial" charset="0"/>
                <a:cs typeface="Arial" charset="0"/>
              </a:rPr>
              <a:t>svět věcí pro nás</a:t>
            </a:r>
            <a:r>
              <a:rPr lang="cs-CZ" sz="2400" dirty="0" smtClean="0">
                <a:latin typeface="Arial" charset="0"/>
                <a:cs typeface="Arial" charset="0"/>
              </a:rPr>
              <a:t> – svět, jak jej zaznamenají naše 				smysly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				       svět, jak si jej uspořádáme pomocí 				tzv. apriorní mřížky</a:t>
            </a:r>
            <a:endParaRPr lang="cs-CZ" sz="24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/>
          </p:cNvSpPr>
          <p:nvPr>
            <p:ph type="body" idx="1"/>
          </p:nvPr>
        </p:nvSpPr>
        <p:spPr>
          <a:xfrm>
            <a:off x="457200" y="476671"/>
            <a:ext cx="8229600" cy="5649491"/>
          </a:xfrm>
        </p:spPr>
        <p:txBody>
          <a:bodyPr/>
          <a:lstStyle/>
          <a:p>
            <a:r>
              <a:rPr lang="cs-CZ" sz="2400" dirty="0" smtClean="0">
                <a:latin typeface="Arial" charset="0"/>
              </a:rPr>
              <a:t>apriorní mřížka 	– čas, prostor, kauzalita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		- vrozená – schopnost něco nazírat 				(zároveň má za to, že jsou 				našimi subjektivními výtvory)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		- „brýle“</a:t>
            </a:r>
          </a:p>
          <a:p>
            <a:r>
              <a:rPr lang="cs-CZ" sz="2400" dirty="0" smtClean="0">
                <a:latin typeface="Arial" charset="0"/>
              </a:rPr>
              <a:t>racionální poznání = rozvažování =</a:t>
            </a:r>
            <a:r>
              <a:rPr lang="en-US" sz="2400" dirty="0" smtClean="0">
                <a:latin typeface="Arial" charset="0"/>
                <a:cs typeface="Arial" charset="0"/>
              </a:rPr>
              <a:t>&gt;</a:t>
            </a:r>
            <a:r>
              <a:rPr lang="cs-CZ" sz="2400" dirty="0" smtClean="0">
                <a:latin typeface="Arial" charset="0"/>
                <a:cs typeface="Arial" charset="0"/>
              </a:rPr>
              <a:t> soudy</a:t>
            </a:r>
          </a:p>
          <a:p>
            <a:endParaRPr lang="cs-CZ" sz="2400" dirty="0" smtClean="0">
              <a:latin typeface="Arial" charset="0"/>
            </a:endParaRPr>
          </a:p>
          <a:p>
            <a:r>
              <a:rPr lang="cs-CZ" sz="2400" dirty="0" smtClean="0">
                <a:latin typeface="Arial" charset="0"/>
              </a:rPr>
              <a:t>soudy: 	a) apriorní analytické 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			(jisté, obecně platné, ale 					neříkají nic nového – viz mřížka)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	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	b) aposteriorní syntetické 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			(nemají obecnou platnost)</a:t>
            </a:r>
            <a:endParaRPr lang="cs-CZ" sz="24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/>
          </p:cNvSpPr>
          <p:nvPr>
            <p:ph type="body" idx="1"/>
          </p:nvPr>
        </p:nvSpPr>
        <p:spPr>
          <a:xfrm>
            <a:off x="457200" y="476671"/>
            <a:ext cx="8229600" cy="5649491"/>
          </a:xfrm>
        </p:spPr>
        <p:txBody>
          <a:bodyPr/>
          <a:lstStyle/>
          <a:p>
            <a:r>
              <a:rPr lang="cs-CZ" sz="2400" dirty="0" smtClean="0">
                <a:latin typeface="Arial" charset="0"/>
              </a:rPr>
              <a:t>o věcech o sobě víme, ale </a:t>
            </a:r>
            <a:r>
              <a:rPr lang="cs-CZ" sz="2400" b="1" dirty="0" smtClean="0">
                <a:latin typeface="Arial" charset="0"/>
              </a:rPr>
              <a:t>nemůžeme je poznat</a:t>
            </a:r>
            <a:r>
              <a:rPr lang="cs-CZ" sz="2400" dirty="0" smtClean="0">
                <a:latin typeface="Arial" charset="0"/>
              </a:rPr>
              <a:t> </a:t>
            </a:r>
          </a:p>
          <a:p>
            <a:pPr>
              <a:buFont typeface="Arial" charset="0"/>
              <a:buNone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en-US" sz="2400" dirty="0" smtClean="0">
                <a:latin typeface="Arial" charset="0"/>
                <a:cs typeface="Arial" charset="0"/>
              </a:rPr>
              <a:t>&lt;</a:t>
            </a:r>
            <a:r>
              <a:rPr lang="cs-CZ" sz="2400" dirty="0" smtClean="0">
                <a:latin typeface="Arial" charset="0"/>
                <a:cs typeface="Arial" charset="0"/>
              </a:rPr>
              <a:t>= poznání nám vždy zprostředkovávají smysly = </a:t>
            </a:r>
            <a:r>
              <a:rPr lang="cs-CZ" sz="2400" b="1" dirty="0" smtClean="0">
                <a:latin typeface="Arial" charset="0"/>
                <a:cs typeface="Arial" charset="0"/>
              </a:rPr>
              <a:t>agnostik</a:t>
            </a:r>
          </a:p>
          <a:p>
            <a:endParaRPr lang="cs-CZ" sz="2400" u="sng" dirty="0" smtClean="0">
              <a:latin typeface="Arial" charset="0"/>
              <a:cs typeface="Arial" charset="0"/>
            </a:endParaRPr>
          </a:p>
          <a:p>
            <a:pPr algn="ctr">
              <a:buFont typeface="Arial" charset="0"/>
              <a:buNone/>
            </a:pPr>
            <a:endParaRPr lang="cs-CZ" sz="2400" b="1" dirty="0" smtClean="0">
              <a:latin typeface="Arial" charset="0"/>
              <a:cs typeface="Arial" charset="0"/>
            </a:endParaRPr>
          </a:p>
          <a:p>
            <a:pPr algn="ctr">
              <a:buFont typeface="Arial" charset="0"/>
              <a:buNone/>
            </a:pPr>
            <a:r>
              <a:rPr lang="cs-CZ" sz="2400" b="1" dirty="0" smtClean="0">
                <a:latin typeface="Arial" charset="0"/>
                <a:cs typeface="Arial" charset="0"/>
              </a:rPr>
              <a:t>„Nic nebylo v rozumu, co dříve nebylo ve smyslech, kromě rozumu samotného.“</a:t>
            </a:r>
            <a:endParaRPr lang="en-US" sz="2400" b="1" dirty="0" smtClean="0">
              <a:latin typeface="Arial" charset="0"/>
              <a:cs typeface="Arial" charset="0"/>
            </a:endParaRPr>
          </a:p>
          <a:p>
            <a:endParaRPr lang="cs-CZ" sz="2400" b="1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/>
          </p:cNvSpPr>
          <p:nvPr>
            <p:ph type="body" idx="1"/>
          </p:nvPr>
        </p:nvSpPr>
        <p:spPr>
          <a:xfrm>
            <a:off x="457200" y="476672"/>
            <a:ext cx="8229600" cy="576064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000" dirty="0" smtClean="0">
                <a:latin typeface="Arial" charset="0"/>
              </a:rPr>
              <a:t>Ad 2.</a:t>
            </a:r>
          </a:p>
          <a:p>
            <a:pPr>
              <a:lnSpc>
                <a:spcPct val="80000"/>
              </a:lnSpc>
            </a:pPr>
            <a:r>
              <a:rPr lang="cs-CZ" sz="2400" dirty="0" smtClean="0">
                <a:latin typeface="Arial" charset="0"/>
              </a:rPr>
              <a:t>etika</a:t>
            </a:r>
          </a:p>
          <a:p>
            <a:pPr>
              <a:lnSpc>
                <a:spcPct val="80000"/>
              </a:lnSpc>
            </a:pPr>
            <a:endParaRPr lang="cs-CZ" sz="24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cs-CZ" sz="2400" dirty="0" smtClean="0">
                <a:latin typeface="Arial" charset="0"/>
              </a:rPr>
              <a:t>podle něj etika v osvícenství není učením o tom, co je dobré a co zlé, ale o tom, co je užitečné a co škodlivé (neprávem označované za mravné a nemravné) </a:t>
            </a:r>
            <a:r>
              <a:rPr lang="en-US" sz="2400" dirty="0" smtClean="0">
                <a:latin typeface="Arial" charset="0"/>
                <a:cs typeface="Arial" charset="0"/>
              </a:rPr>
              <a:t>=&gt;</a:t>
            </a:r>
            <a:r>
              <a:rPr lang="cs-CZ" sz="2400" dirty="0" smtClean="0">
                <a:latin typeface="Arial" charset="0"/>
                <a:cs typeface="Arial" charset="0"/>
              </a:rPr>
              <a:t> </a:t>
            </a:r>
            <a:r>
              <a:rPr lang="cs-CZ" sz="2400" b="1" dirty="0" smtClean="0">
                <a:latin typeface="Arial" charset="0"/>
                <a:cs typeface="Arial" charset="0"/>
              </a:rPr>
              <a:t>podle něj není etikou v pravém slova smyslu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cs-CZ" sz="2400" dirty="0" smtClean="0">
                <a:latin typeface="Arial" charset="0"/>
                <a:cs typeface="Arial" charset="0"/>
              </a:rPr>
              <a:t>mravný je ten, kdo nedělá jen to, co chce, ale i když je mu to nepříjemné a škodí mu to, dělá to, co dělat má – svoji povinnost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	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Co je povinnost?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	Dělat něco jen proto, že to předepisuje mravní zákon, jen z úcty před tímto zákonem, ne z nějakého jiného důvodu (pudy, city)</a:t>
            </a:r>
            <a:r>
              <a:rPr lang="cs-CZ" sz="2000" dirty="0" smtClean="0">
                <a:solidFill>
                  <a:srgbClr val="FF0000"/>
                </a:solidFill>
                <a:latin typeface="Arial" charset="0"/>
              </a:rPr>
              <a:t>	</a:t>
            </a:r>
            <a:endParaRPr lang="cs-CZ" sz="20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z="2400" dirty="0" smtClean="0">
                <a:solidFill>
                  <a:srgbClr val="FF0000"/>
                </a:solidFill>
                <a:latin typeface="Arial" charset="0"/>
              </a:rPr>
              <a:t>Kdo nám dává tento mravní zákon? </a:t>
            </a:r>
          </a:p>
          <a:p>
            <a:pPr>
              <a:buFont typeface="Arial" charset="0"/>
              <a:buNone/>
            </a:pPr>
            <a:endParaRPr lang="cs-CZ" sz="2400" dirty="0" smtClean="0">
              <a:solidFill>
                <a:srgbClr val="FF0000"/>
              </a:solidFill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cs-CZ" sz="2400" dirty="0" smtClean="0">
                <a:solidFill>
                  <a:srgbClr val="FF0000"/>
                </a:solidFill>
                <a:latin typeface="Arial" charset="0"/>
              </a:rPr>
              <a:t>Odkud se bere?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Předepisuje, určuje ho lidský rozum, tzn. že mu není určován zvenčí (např. bohem), ani přírodou (viz např. empirici, Spinoza).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/>
          </p:cNvSpPr>
          <p:nvPr>
            <p:ph type="body" idx="1"/>
          </p:nvPr>
        </p:nvSpPr>
        <p:spPr>
          <a:xfrm>
            <a:off x="457200" y="404663"/>
            <a:ext cx="8229600" cy="5721499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z="3600" dirty="0" smtClean="0"/>
              <a:t>„</a:t>
            </a:r>
            <a:r>
              <a:rPr lang="cs-CZ" sz="2400" dirty="0" smtClean="0">
                <a:latin typeface="Arial" charset="0"/>
              </a:rPr>
              <a:t>Tak neposloucháme, podrobujíce se mravnímu zákonu, nikterak cizí moci, nýbrž skláníme se před zákonem, který jsme si sami dali, poněvadž cítíme úctu před svým </a:t>
            </a:r>
            <a:r>
              <a:rPr lang="cs-CZ" sz="2400" b="1" dirty="0" smtClean="0">
                <a:latin typeface="Arial" charset="0"/>
              </a:rPr>
              <a:t>vlastním zákonem</a:t>
            </a:r>
            <a:r>
              <a:rPr lang="cs-CZ" sz="2400" dirty="0" smtClean="0">
                <a:latin typeface="Arial" charset="0"/>
              </a:rPr>
              <a:t> a na tom spočívá naše lidská důstojnost.“</a:t>
            </a:r>
          </a:p>
          <a:p>
            <a:pPr>
              <a:buFont typeface="Arial" charset="0"/>
              <a:buNone/>
            </a:pPr>
            <a:endParaRPr lang="cs-CZ" sz="2400" dirty="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↓↓↓ 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	Morálka je vlastní člověku jako svobodné (nezávislé na jiné síle, přírodě, bohu) bytosti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	</a:t>
            </a:r>
          </a:p>
          <a:p>
            <a:pPr lvl="1">
              <a:buFont typeface="Arial" charset="0"/>
              <a:buNone/>
            </a:pPr>
            <a:r>
              <a:rPr lang="cs-CZ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Dokážeš, stejně jako Kant, doložit tato slova příkladem z historie?</a:t>
            </a:r>
          </a:p>
          <a:p>
            <a:pPr>
              <a:buFont typeface="Arial" charset="0"/>
              <a:buNone/>
            </a:pPr>
            <a:endParaRPr lang="cs-CZ" sz="2400" dirty="0" smtClean="0">
              <a:latin typeface="Arial" charset="0"/>
            </a:endParaRP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Viz srovnání </a:t>
            </a:r>
            <a:r>
              <a:rPr lang="cs-CZ" sz="2400" b="1" dirty="0" smtClean="0">
                <a:latin typeface="Arial" charset="0"/>
                <a:cs typeface="Arial" charset="0"/>
              </a:rPr>
              <a:t>člověk X zvíře</a:t>
            </a:r>
          </a:p>
          <a:p>
            <a:endParaRPr lang="cs-CZ" sz="2400" b="1" dirty="0" smtClean="0">
              <a:latin typeface="Arial" charset="0"/>
              <a:cs typeface="Arial" charset="0"/>
            </a:endParaRPr>
          </a:p>
          <a:p>
            <a:r>
              <a:rPr lang="cs-CZ" sz="2400" b="1" dirty="0" smtClean="0">
                <a:latin typeface="Arial" charset="0"/>
                <a:cs typeface="Arial" charset="0"/>
              </a:rPr>
              <a:t>zvíře</a:t>
            </a:r>
            <a:r>
              <a:rPr lang="cs-CZ" sz="2400" dirty="0" smtClean="0">
                <a:latin typeface="Arial" charset="0"/>
                <a:cs typeface="Arial" charset="0"/>
              </a:rPr>
              <a:t> jedná pudově či volí bezprostředně libost</a:t>
            </a:r>
          </a:p>
          <a:p>
            <a:endParaRPr lang="cs-CZ" sz="2400" b="1" dirty="0" smtClean="0">
              <a:latin typeface="Arial" charset="0"/>
              <a:cs typeface="Arial" charset="0"/>
            </a:endParaRPr>
          </a:p>
          <a:p>
            <a:r>
              <a:rPr lang="cs-CZ" sz="2400" b="1" dirty="0" smtClean="0">
                <a:latin typeface="Arial" charset="0"/>
                <a:cs typeface="Arial" charset="0"/>
              </a:rPr>
              <a:t>člověk</a:t>
            </a:r>
            <a:r>
              <a:rPr lang="cs-CZ" sz="2400" dirty="0" smtClean="0">
                <a:latin typeface="Arial" charset="0"/>
                <a:cs typeface="Arial" charset="0"/>
              </a:rPr>
              <a:t> může dát (má svobodu dát) přednost morálnímu zákonu před libostí</a:t>
            </a:r>
          </a:p>
          <a:p>
            <a:pPr lvl="1">
              <a:buFont typeface="Arial" charset="0"/>
              <a:buNone/>
            </a:pPr>
            <a:r>
              <a:rPr lang="cs-CZ" sz="3200" dirty="0" smtClean="0">
                <a:solidFill>
                  <a:srgbClr val="FF0000"/>
                </a:solidFill>
                <a:cs typeface="Arial" charset="0"/>
              </a:rPr>
              <a:t>	</a:t>
            </a:r>
          </a:p>
          <a:p>
            <a:pPr lvl="1"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Např. uvedeme osobnosti, které se obětovaly pro víru, přesvědčení.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(G. Bruno, J. Hus…)</a:t>
            </a:r>
          </a:p>
          <a:p>
            <a:pPr>
              <a:buFont typeface="Arial" charset="0"/>
              <a:buNone/>
            </a:pPr>
            <a:endParaRPr lang="cs-CZ" sz="2400" dirty="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cs-CZ" sz="2400" dirty="0" smtClean="0">
                <a:solidFill>
                  <a:srgbClr val="FF0000"/>
                </a:solidFill>
                <a:latin typeface="Arial" charset="0"/>
              </a:rPr>
              <a:t>Jak stanoví náš rozum tento zákon?</a:t>
            </a:r>
            <a:endParaRPr lang="cs-CZ" sz="2400" dirty="0" smtClean="0">
              <a:latin typeface="Arial" charset="0"/>
            </a:endParaRPr>
          </a:p>
          <a:p>
            <a:pPr>
              <a:buFont typeface="Arial" charset="0"/>
              <a:buNone/>
            </a:pPr>
            <a:endParaRPr lang="cs-CZ" sz="24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/>
          </p:cNvSpPr>
          <p:nvPr>
            <p:ph type="body" idx="1"/>
          </p:nvPr>
        </p:nvSpPr>
        <p:spPr>
          <a:xfrm>
            <a:off x="457200" y="476672"/>
            <a:ext cx="8229600" cy="5976516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= </a:t>
            </a:r>
            <a:r>
              <a:rPr lang="en-US" sz="2400" dirty="0" smtClean="0">
                <a:latin typeface="Arial" charset="0"/>
                <a:cs typeface="Arial" charset="0"/>
              </a:rPr>
              <a:t>&gt;</a:t>
            </a:r>
            <a:r>
              <a:rPr lang="cs-CZ" sz="2400" dirty="0" smtClean="0">
                <a:latin typeface="Arial" charset="0"/>
                <a:cs typeface="Arial" charset="0"/>
              </a:rPr>
              <a:t> </a:t>
            </a:r>
            <a:r>
              <a:rPr lang="cs-CZ" sz="2400" dirty="0" smtClean="0">
                <a:latin typeface="Arial" charset="0"/>
              </a:rPr>
              <a:t>bez ohledu na výhody či nevýhody, libost či nelibost,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nezávisle na okolnostech, poměrech.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</a:t>
            </a:r>
          </a:p>
          <a:p>
            <a:pPr>
              <a:lnSpc>
                <a:spcPct val="140000"/>
              </a:lnSpc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</a:t>
            </a:r>
            <a:r>
              <a:rPr lang="cs-CZ" sz="2400" b="1" dirty="0" smtClean="0">
                <a:latin typeface="Arial" charset="0"/>
              </a:rPr>
              <a:t>Každý pravý zákon musí být obecně platný, musí platit pro všechny lidi, všechny časy </a:t>
            </a:r>
            <a:r>
              <a:rPr lang="en-US" sz="2400" b="1" dirty="0" smtClean="0">
                <a:latin typeface="Arial" charset="0"/>
                <a:cs typeface="Arial" charset="0"/>
              </a:rPr>
              <a:t>=&gt;</a:t>
            </a:r>
            <a:endParaRPr lang="cs-CZ" sz="2400" b="1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cs-CZ" sz="2400" b="1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400" b="1" dirty="0" smtClean="0">
                <a:latin typeface="Arial" charset="0"/>
                <a:cs typeface="Arial" charset="0"/>
              </a:rPr>
              <a:t>Kategorický imperativ:</a:t>
            </a:r>
          </a:p>
          <a:p>
            <a:pPr>
              <a:lnSpc>
                <a:spcPct val="140000"/>
              </a:lnSpc>
              <a:buFont typeface="Arial" charset="0"/>
              <a:buNone/>
            </a:pPr>
            <a:r>
              <a:rPr lang="cs-CZ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Jednej tak, aby maxima tvého jednání mohla být ustanovena všeobecným zákonem.</a:t>
            </a:r>
          </a:p>
          <a:p>
            <a:pPr>
              <a:lnSpc>
                <a:spcPct val="140000"/>
              </a:lnSpc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	↓↓↓</a:t>
            </a:r>
          </a:p>
          <a:p>
            <a:pPr>
              <a:lnSpc>
                <a:spcPct val="140000"/>
              </a:lnSpc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	Jednej vždy tak, aby i všichni ostatní mohli podle týchž zásad vždy jednat.</a:t>
            </a:r>
            <a:r>
              <a:rPr lang="cs-CZ" sz="1600" dirty="0" smtClean="0">
                <a:latin typeface="Arial" charset="0"/>
                <a:cs typeface="Arial" charset="0"/>
              </a:rPr>
              <a:t>	</a:t>
            </a:r>
            <a:endParaRPr lang="cs-CZ" sz="16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Grp="1"/>
          </p:cNvSpPr>
          <p:nvPr>
            <p:ph type="body" idx="1"/>
          </p:nvPr>
        </p:nvSpPr>
        <p:spPr>
          <a:xfrm>
            <a:off x="468313" y="476250"/>
            <a:ext cx="8229600" cy="6121400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Znáš přísloví, které vyjadřuje něco podobného?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	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	např. Nečiň jiným, co nechceš, aby oni činili tobě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sz="2400" b="1" u="sng" dirty="0" smtClean="0">
              <a:latin typeface="Arial" charset="0"/>
            </a:endParaRP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cs-CZ" sz="2400" b="1" dirty="0" smtClean="0">
                <a:latin typeface="Arial" charset="0"/>
              </a:rPr>
              <a:t>Kategorický imperativ X hypotetický imperativ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sz="2400" b="1" dirty="0" smtClean="0">
              <a:latin typeface="Arial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400" b="1" dirty="0" smtClean="0">
                <a:latin typeface="Arial" charset="0"/>
              </a:rPr>
              <a:t>kategorický</a:t>
            </a:r>
            <a:r>
              <a:rPr lang="cs-CZ" sz="2400" dirty="0" smtClean="0">
                <a:latin typeface="Arial" charset="0"/>
              </a:rPr>
              <a:t> – příkaz daný rozumem, jinak 					nepodmíněný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		(př. Nesmíš lhát. Je třeba se učit.)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sz="2400" dirty="0" smtClean="0">
              <a:latin typeface="Arial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400" b="1" dirty="0" smtClean="0">
                <a:latin typeface="Arial" charset="0"/>
              </a:rPr>
              <a:t>hypotetický </a:t>
            </a:r>
            <a:r>
              <a:rPr lang="cs-CZ" sz="2400" dirty="0" smtClean="0">
                <a:latin typeface="Arial" charset="0"/>
              </a:rPr>
              <a:t>– podmíněný dosažením 						nějakého cíle, účelu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		(př. Jestli chceš udělat maturitu, musíš 			se víc učit)</a:t>
            </a:r>
            <a:endParaRPr lang="cs-CZ" sz="2000" u="sng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6207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cs-CZ" sz="1400" b="1">
                <a:ea typeface="Times New Roman" pitchFamily="18" charset="0"/>
                <a:cs typeface="Arial" charset="0"/>
              </a:rPr>
              <a:t>Anotace</a:t>
            </a:r>
            <a:endParaRPr lang="cs-CZ"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14390" name="Group 5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87850686"/>
              </p:ext>
            </p:extLst>
          </p:nvPr>
        </p:nvGraphicFramePr>
        <p:xfrm>
          <a:off x="1657350" y="1101647"/>
          <a:ext cx="5829300" cy="5223574"/>
        </p:xfrm>
        <a:graphic>
          <a:graphicData uri="http://schemas.openxmlformats.org/drawingml/2006/table">
            <a:tbl>
              <a:tblPr/>
              <a:tblGrid>
                <a:gridCol w="2228850"/>
                <a:gridCol w="360045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Název tematické oblasti: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Filozofie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Název učebního materiálu: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Immanuel</a:t>
                      </a: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Kant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Číslo učebního materiálu: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VY_32_INOVACE_ZSV0319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Vyučovací předmět: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Základy společenských věd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Ročník: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ročník čtyřletého gymnázia, oktáva osmiletého gymnázia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Autor: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Radka Strašilová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Datum vytvoření: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23. 3. 2013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Datum ověření ve výuce: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25. 3. 2013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Druh učebního materiálu: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Prezentace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Očekávaný výstup: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Student charakterizuje základní období Kantovy filozofie a objasní jeho metafyzický, gnoseologický a etický názor. Vysvětlí pojmy svět věcí pro nás, svět věcí o sobě, apriorní mřížka, kategorický imperativ.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Metodické poznámky: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Červeně jsou vyznačené otázky, na které by měli studenti sami hledat odpověď, tzn. je potřeba jim poskytnout prostor k přemýšlení. Prezentaci je vhodné rozdělit do dvou vyučovacích hodin (zvláštní hodinu věnovat etice). K seznámení se životem I. Kanta je možné využít publikaci W. </a:t>
                      </a:r>
                      <a:r>
                        <a:rPr kumimoji="0" lang="cs-CZ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Weischedela</a:t>
                      </a: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Zadní schodiště filozofie.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/>
          </p:cNvSpPr>
          <p:nvPr>
            <p:ph type="body" idx="1"/>
          </p:nvPr>
        </p:nvSpPr>
        <p:spPr>
          <a:xfrm>
            <a:off x="457200" y="476672"/>
            <a:ext cx="8229600" cy="564949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Ad 3.</a:t>
            </a:r>
          </a:p>
          <a:p>
            <a:r>
              <a:rPr lang="cs-CZ" sz="2400" dirty="0" smtClean="0">
                <a:latin typeface="Arial" charset="0"/>
              </a:rPr>
              <a:t>zabývá se světem citu, estetických soudů</a:t>
            </a:r>
          </a:p>
          <a:p>
            <a:endParaRPr lang="cs-CZ" sz="2400" dirty="0" smtClean="0">
              <a:latin typeface="Arial" charset="0"/>
            </a:endParaRPr>
          </a:p>
          <a:p>
            <a:r>
              <a:rPr lang="cs-CZ" sz="2400" dirty="0" smtClean="0">
                <a:latin typeface="Arial" charset="0"/>
              </a:rPr>
              <a:t>chce nalézt obecné kritérium pro posuzování našich citů, zejména pocitů krásy</a:t>
            </a:r>
          </a:p>
          <a:p>
            <a:endParaRPr lang="cs-CZ" sz="2400" dirty="0" smtClean="0">
              <a:latin typeface="Arial" charset="0"/>
            </a:endParaRPr>
          </a:p>
          <a:p>
            <a:r>
              <a:rPr lang="cs-CZ" sz="2400" dirty="0" smtClean="0">
                <a:latin typeface="Arial" charset="0"/>
              </a:rPr>
              <a:t>co je účelné, je krásné (pozorování přírody)</a:t>
            </a:r>
          </a:p>
          <a:p>
            <a:pPr>
              <a:buFont typeface="Arial" charset="0"/>
              <a:buNone/>
            </a:pPr>
            <a:endParaRPr lang="cs-CZ" sz="2400" dirty="0" smtClean="0">
              <a:latin typeface="Arial" charset="0"/>
            </a:endParaRPr>
          </a:p>
          <a:p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/>
          <p:cNvSpPr>
            <a:spLocks noGrp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z="2400" b="1" dirty="0" err="1" smtClean="0">
                <a:latin typeface="Arial" charset="0"/>
              </a:rPr>
              <a:t>Postkritické</a:t>
            </a:r>
            <a:r>
              <a:rPr lang="cs-CZ" sz="2400" b="1" dirty="0" smtClean="0">
                <a:latin typeface="Arial" charset="0"/>
              </a:rPr>
              <a:t> dílo</a:t>
            </a:r>
          </a:p>
          <a:p>
            <a:endParaRPr lang="cs-CZ" sz="2400" dirty="0" smtClean="0">
              <a:latin typeface="Arial" charset="0"/>
            </a:endParaRPr>
          </a:p>
          <a:p>
            <a:r>
              <a:rPr lang="cs-CZ" sz="2400" dirty="0" smtClean="0">
                <a:latin typeface="Arial" charset="0"/>
              </a:rPr>
              <a:t>chce vyložit všechno to, co lze v rámci vymezených hranic (viz Kritika čistého rozumu), říci s jistotou o světě, člověku, Bohu</a:t>
            </a:r>
          </a:p>
          <a:p>
            <a:endParaRPr lang="cs-CZ" sz="2400" dirty="0" smtClean="0">
              <a:latin typeface="Arial" charset="0"/>
            </a:endParaRPr>
          </a:p>
          <a:p>
            <a:r>
              <a:rPr lang="cs-CZ" sz="2400" dirty="0" smtClean="0">
                <a:latin typeface="Arial" charset="0"/>
              </a:rPr>
              <a:t>„Metafyzika mravů ve dvou částech“</a:t>
            </a:r>
          </a:p>
          <a:p>
            <a:endParaRPr lang="cs-CZ" sz="3600" dirty="0" smtClean="0">
              <a:latin typeface="Arial" charset="0"/>
            </a:endParaRP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/>
          </p:cNvSpPr>
          <p:nvPr>
            <p:ph type="body" idx="1"/>
          </p:nvPr>
        </p:nvSpPr>
        <p:spPr>
          <a:xfrm>
            <a:off x="457200" y="476672"/>
            <a:ext cx="8229600" cy="564949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Zdroje: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Archiv autorky.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>
                <a:latin typeface="Arial" pitchFamily="34" charset="0"/>
                <a:cs typeface="Arial" pitchFamily="34" charset="0"/>
              </a:rPr>
              <a:t>Immanuel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Kant 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>(1724 – 1804)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cs-CZ" sz="2400" dirty="0" smtClean="0">
                <a:latin typeface="Arial" charset="0"/>
              </a:rPr>
              <a:t>*Královec (dnešní Kaliningrad) v tehdejším Prusku</a:t>
            </a:r>
          </a:p>
          <a:p>
            <a:endParaRPr lang="cs-CZ" sz="2400" dirty="0" smtClean="0">
              <a:latin typeface="Arial" charset="0"/>
            </a:endParaRPr>
          </a:p>
          <a:p>
            <a:r>
              <a:rPr lang="cs-CZ" sz="2400" dirty="0" smtClean="0">
                <a:latin typeface="Arial" charset="0"/>
              </a:rPr>
              <a:t>studium teologie, filozofie a přírodních věd </a:t>
            </a:r>
          </a:p>
          <a:p>
            <a:endParaRPr lang="cs-CZ" sz="2400" dirty="0" smtClean="0">
              <a:latin typeface="Arial" charset="0"/>
            </a:endParaRPr>
          </a:p>
          <a:p>
            <a:r>
              <a:rPr lang="cs-CZ" sz="2400" dirty="0" smtClean="0">
                <a:latin typeface="Arial" charset="0"/>
              </a:rPr>
              <a:t>pedagog na univerzitě 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	učí především logiku a metafyziku, 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	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	ale také zeměpis, antropologii, morálku, 			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	přirozené právo, matematickou fyziku</a:t>
            </a:r>
          </a:p>
          <a:p>
            <a:endParaRPr lang="cs-CZ" sz="2400" dirty="0" smtClean="0">
              <a:latin typeface="Arial" charset="0"/>
            </a:endParaRPr>
          </a:p>
          <a:p>
            <a:r>
              <a:rPr lang="cs-CZ" sz="2400" dirty="0" smtClean="0">
                <a:latin typeface="Arial" charset="0"/>
              </a:rPr>
              <a:t>podivín (viz </a:t>
            </a:r>
            <a:r>
              <a:rPr lang="cs-CZ" sz="2400" dirty="0" smtClean="0">
                <a:latin typeface="Arial" charset="0"/>
                <a:cs typeface="Times New Roman" pitchFamily="18" charset="0"/>
              </a:rPr>
              <a:t>W. </a:t>
            </a:r>
            <a:r>
              <a:rPr lang="cs-CZ" sz="2400" dirty="0" err="1" smtClean="0">
                <a:latin typeface="Arial" charset="0"/>
                <a:cs typeface="Times New Roman" pitchFamily="18" charset="0"/>
              </a:rPr>
              <a:t>Weischedel</a:t>
            </a:r>
            <a:r>
              <a:rPr lang="cs-CZ" sz="2400" dirty="0" smtClean="0">
                <a:latin typeface="Arial" charset="0"/>
                <a:cs typeface="Times New Roman" pitchFamily="18" charset="0"/>
              </a:rPr>
              <a:t>: </a:t>
            </a:r>
            <a:r>
              <a:rPr lang="cs-CZ" sz="2400" dirty="0" smtClean="0">
                <a:latin typeface="Arial" charset="0"/>
              </a:rPr>
              <a:t>Zadní schodiště…)</a:t>
            </a:r>
          </a:p>
          <a:p>
            <a:pPr>
              <a:buFont typeface="Arial" charset="0"/>
              <a:buNone/>
            </a:pPr>
            <a:endParaRPr lang="cs-CZ" sz="24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r>
              <a:rPr lang="cs-CZ" sz="2400" dirty="0" smtClean="0">
                <a:latin typeface="Arial" charset="0"/>
              </a:rPr>
              <a:t>na ruské univerzitě v Královci je pamětní deska se slavným citátem:</a:t>
            </a:r>
          </a:p>
          <a:p>
            <a:pPr lvl="1">
              <a:buFont typeface="Arial" charset="0"/>
              <a:buNone/>
            </a:pPr>
            <a:r>
              <a:rPr lang="cs-CZ" sz="2400" i="1" dirty="0" smtClean="0">
                <a:solidFill>
                  <a:srgbClr val="FF0000"/>
                </a:solidFill>
                <a:latin typeface="Arial" charset="0"/>
              </a:rPr>
              <a:t>	</a:t>
            </a:r>
          </a:p>
          <a:p>
            <a:pPr lvl="1"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Dvě věci naplňují mysl vždy novým a rostoucím obdivem a úctou, čím častěji se jimi zabývám:</a:t>
            </a:r>
            <a:r>
              <a:rPr lang="cs-CZ" sz="2400" i="1" dirty="0" smtClean="0">
                <a:solidFill>
                  <a:srgbClr val="FF0000"/>
                </a:solidFill>
                <a:latin typeface="Arial" charset="0"/>
              </a:rPr>
              <a:t> …???</a:t>
            </a:r>
          </a:p>
          <a:p>
            <a:pPr lvl="1">
              <a:buFont typeface="Arial" charset="0"/>
              <a:buNone/>
            </a:pPr>
            <a:endParaRPr lang="cs-CZ" sz="2400" i="1" dirty="0" smtClean="0">
              <a:solidFill>
                <a:srgbClr val="FF0000"/>
              </a:solidFill>
              <a:latin typeface="Arial" charset="0"/>
            </a:endParaRPr>
          </a:p>
          <a:p>
            <a:pPr lvl="1">
              <a:buFont typeface="Arial" charset="0"/>
              <a:buNone/>
            </a:pPr>
            <a:r>
              <a:rPr lang="cs-CZ" sz="2400" i="1" dirty="0" smtClean="0">
                <a:solidFill>
                  <a:srgbClr val="FF0000"/>
                </a:solidFill>
                <a:latin typeface="Arial" charset="0"/>
              </a:rPr>
              <a:t>Co bychom mohli doplnit místo otazníků?</a:t>
            </a:r>
          </a:p>
          <a:p>
            <a:pPr lvl="1">
              <a:buFont typeface="Arial" charset="0"/>
              <a:buNone/>
            </a:pPr>
            <a:endParaRPr lang="cs-CZ" sz="2400" i="1" dirty="0" smtClean="0">
              <a:solidFill>
                <a:srgbClr val="FF0000"/>
              </a:solidFill>
              <a:latin typeface="Arial" charset="0"/>
            </a:endParaRPr>
          </a:p>
          <a:p>
            <a:pPr lvl="1"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…hvězdné nebe nade mnou a mravní zákon ve mně.</a:t>
            </a:r>
          </a:p>
          <a:p>
            <a:pPr lvl="1">
              <a:buFont typeface="Arial" charset="0"/>
              <a:buNone/>
            </a:pPr>
            <a:endParaRPr lang="cs-CZ" sz="2400" dirty="0" smtClean="0">
              <a:latin typeface="Arial" charset="0"/>
            </a:endParaRPr>
          </a:p>
          <a:p>
            <a:pPr lvl="1">
              <a:buFont typeface="Arial" charset="0"/>
              <a:buNone/>
            </a:pPr>
            <a:r>
              <a:rPr lang="cs-CZ" sz="2400" i="1" dirty="0" smtClean="0">
                <a:latin typeface="Arial" charset="0"/>
              </a:rPr>
              <a:t>(naznačuje, jakými problémy se zabýval)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/>
          </p:cNvSpPr>
          <p:nvPr>
            <p:ph type="body" idx="1"/>
          </p:nvPr>
        </p:nvSpPr>
        <p:spPr>
          <a:xfrm>
            <a:off x="457200" y="476672"/>
            <a:ext cx="8229600" cy="5760640"/>
          </a:xfrm>
        </p:spPr>
        <p:txBody>
          <a:bodyPr/>
          <a:lstStyle/>
          <a:p>
            <a:r>
              <a:rPr lang="cs-CZ" sz="2400" dirty="0" smtClean="0">
                <a:latin typeface="Arial" charset="0"/>
              </a:rPr>
              <a:t>2 období úvah / filozofického zájmu: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1. </a:t>
            </a:r>
            <a:r>
              <a:rPr lang="cs-CZ" sz="2400" dirty="0" err="1" smtClean="0">
                <a:latin typeface="Arial" charset="0"/>
              </a:rPr>
              <a:t>předkritické</a:t>
            </a:r>
            <a:endParaRPr lang="cs-CZ" sz="2400" dirty="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2. kritické a </a:t>
            </a:r>
            <a:r>
              <a:rPr lang="cs-CZ" sz="2400" dirty="0" err="1" smtClean="0">
                <a:latin typeface="Arial" charset="0"/>
              </a:rPr>
              <a:t>postkritické</a:t>
            </a:r>
            <a:endParaRPr lang="cs-CZ" sz="2400" dirty="0" smtClean="0">
              <a:latin typeface="Arial" charset="0"/>
            </a:endParaRPr>
          </a:p>
          <a:p>
            <a:pPr>
              <a:buFont typeface="Arial" charset="0"/>
              <a:buNone/>
            </a:pPr>
            <a:endParaRPr lang="cs-CZ" sz="2400" dirty="0" smtClean="0"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cs-CZ" sz="2400" b="1" dirty="0" smtClean="0">
                <a:latin typeface="Arial" charset="0"/>
              </a:rPr>
              <a:t>Období </a:t>
            </a:r>
            <a:r>
              <a:rPr lang="cs-CZ" sz="2400" b="1" dirty="0" err="1" smtClean="0">
                <a:latin typeface="Arial" charset="0"/>
              </a:rPr>
              <a:t>předkritické</a:t>
            </a:r>
            <a:endParaRPr lang="cs-CZ" sz="2400" b="1" dirty="0" smtClean="0">
              <a:latin typeface="Arial" charset="0"/>
            </a:endParaRPr>
          </a:p>
          <a:p>
            <a:endParaRPr lang="cs-CZ" sz="2400" dirty="0" smtClean="0">
              <a:latin typeface="Arial" charset="0"/>
            </a:endParaRPr>
          </a:p>
          <a:p>
            <a:r>
              <a:rPr lang="cs-CZ" sz="2400" dirty="0" smtClean="0">
                <a:latin typeface="Arial" charset="0"/>
              </a:rPr>
              <a:t>dogmaticko-racionalistické období</a:t>
            </a:r>
          </a:p>
          <a:p>
            <a:endParaRPr lang="cs-CZ" sz="2400" dirty="0" smtClean="0">
              <a:latin typeface="Arial" charset="0"/>
            </a:endParaRPr>
          </a:p>
          <a:p>
            <a:r>
              <a:rPr lang="cs-CZ" sz="2400" dirty="0" smtClean="0">
                <a:latin typeface="Arial" charset="0"/>
              </a:rPr>
              <a:t>přírodovědné otázky</a:t>
            </a:r>
          </a:p>
          <a:p>
            <a:endParaRPr lang="cs-CZ" sz="2400" dirty="0" smtClean="0">
              <a:latin typeface="Arial" charset="0"/>
            </a:endParaRPr>
          </a:p>
          <a:p>
            <a:r>
              <a:rPr lang="cs-CZ" sz="2400" dirty="0" smtClean="0">
                <a:latin typeface="Arial" charset="0"/>
              </a:rPr>
              <a:t>vychází z Newtonovy fyziky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/>
          </p:cNvSpPr>
          <p:nvPr>
            <p:ph type="body" idx="1"/>
          </p:nvPr>
        </p:nvSpPr>
        <p:spPr>
          <a:xfrm>
            <a:off x="457200" y="476671"/>
            <a:ext cx="8229600" cy="5649491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Dílo:</a:t>
            </a:r>
          </a:p>
          <a:p>
            <a:pPr>
              <a:buFont typeface="Arial" charset="0"/>
              <a:buNone/>
            </a:pPr>
            <a:r>
              <a:rPr lang="cs-CZ" sz="2400" b="1" dirty="0" smtClean="0">
                <a:latin typeface="Arial" charset="0"/>
              </a:rPr>
              <a:t>Všeobecná přírodní historie a teorie nebes</a:t>
            </a:r>
          </a:p>
          <a:p>
            <a:endParaRPr lang="cs-CZ" sz="2400" dirty="0" smtClean="0">
              <a:latin typeface="Arial" charset="0"/>
            </a:endParaRPr>
          </a:p>
          <a:p>
            <a:r>
              <a:rPr lang="cs-CZ" sz="2400" dirty="0" smtClean="0">
                <a:latin typeface="Arial" charset="0"/>
              </a:rPr>
              <a:t>teorie vzniku vesmíru a pohybu těles</a:t>
            </a:r>
          </a:p>
          <a:p>
            <a:endParaRPr lang="cs-CZ" sz="2400" u="sng" dirty="0" smtClean="0">
              <a:latin typeface="Arial" charset="0"/>
            </a:endParaRPr>
          </a:p>
          <a:p>
            <a:r>
              <a:rPr lang="cs-CZ" sz="2400" dirty="0" smtClean="0">
                <a:latin typeface="Arial" charset="0"/>
              </a:rPr>
              <a:t>Klade si otázku – 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		Jak vznikla přírodní hmota?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Odpovídá – 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		Hmotu stvořil stvořitel a obdařil ji 				silami, které ji uschopňují vytvořit 				uspořádaný kosmos.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=</a:t>
            </a:r>
            <a:r>
              <a:rPr lang="en-US" sz="2400" dirty="0" smtClean="0">
                <a:latin typeface="Arial" charset="0"/>
                <a:cs typeface="Arial" charset="0"/>
              </a:rPr>
              <a:t>&gt;</a:t>
            </a:r>
            <a:r>
              <a:rPr lang="cs-CZ" sz="2400" dirty="0" smtClean="0">
                <a:latin typeface="Arial" charset="0"/>
                <a:cs typeface="Arial" charset="0"/>
              </a:rPr>
              <a:t> </a:t>
            </a:r>
            <a:r>
              <a:rPr lang="cs-CZ" sz="2400" dirty="0" smtClean="0">
                <a:latin typeface="Arial" charset="0"/>
              </a:rPr>
              <a:t>vznik harmonického celku světa lze vyvodit ze 	zákonů přitažlivosti a odpudivosti</a:t>
            </a:r>
          </a:p>
          <a:p>
            <a:endParaRPr lang="cs-CZ" sz="24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/>
          </p:cNvSpPr>
          <p:nvPr>
            <p:ph type="body" idx="1"/>
          </p:nvPr>
        </p:nvSpPr>
        <p:spPr>
          <a:xfrm>
            <a:off x="395288" y="548680"/>
            <a:ext cx="8229600" cy="572035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z="2400" b="1" dirty="0" smtClean="0">
                <a:latin typeface="Arial" charset="0"/>
              </a:rPr>
              <a:t>Fyzická </a:t>
            </a:r>
            <a:r>
              <a:rPr lang="cs-CZ" sz="2400" b="1" dirty="0" err="1" smtClean="0">
                <a:latin typeface="Arial" charset="0"/>
              </a:rPr>
              <a:t>monádologie</a:t>
            </a:r>
            <a:endParaRPr lang="cs-CZ" sz="2400" b="1" dirty="0" smtClean="0">
              <a:latin typeface="Arial" charset="0"/>
            </a:endParaRPr>
          </a:p>
          <a:p>
            <a:endParaRPr lang="cs-CZ" sz="2400" dirty="0" smtClean="0">
              <a:latin typeface="Arial" charset="0"/>
            </a:endParaRPr>
          </a:p>
          <a:p>
            <a:r>
              <a:rPr lang="cs-CZ" sz="2400" dirty="0" smtClean="0">
                <a:latin typeface="Arial" charset="0"/>
              </a:rPr>
              <a:t>monáda = síla vyplňující prostor (ne látka!)</a:t>
            </a:r>
          </a:p>
          <a:p>
            <a:endParaRPr lang="cs-CZ" sz="2400" dirty="0" smtClean="0">
              <a:latin typeface="Arial" charset="0"/>
            </a:endParaRPr>
          </a:p>
          <a:p>
            <a:pPr>
              <a:buFont typeface="Arial" charset="0"/>
              <a:buNone/>
            </a:pPr>
            <a:endParaRPr lang="cs-CZ" sz="2400" dirty="0" smtClean="0"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cs-CZ" sz="2400" b="1" dirty="0" smtClean="0">
                <a:latin typeface="Arial" charset="0"/>
              </a:rPr>
              <a:t>Období kritické a </a:t>
            </a:r>
            <a:r>
              <a:rPr lang="cs-CZ" sz="2400" b="1" dirty="0" err="1" smtClean="0">
                <a:latin typeface="Arial" charset="0"/>
              </a:rPr>
              <a:t>postkritické</a:t>
            </a:r>
            <a:endParaRPr lang="cs-CZ" sz="2400" b="1" dirty="0" smtClean="0">
              <a:latin typeface="Arial" charset="0"/>
            </a:endParaRPr>
          </a:p>
          <a:p>
            <a:pPr>
              <a:buFont typeface="Arial" charset="0"/>
              <a:buNone/>
            </a:pPr>
            <a:endParaRPr lang="cs-CZ" sz="2400" b="1" dirty="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3 nejvýznamnější spisy: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1.	Kritika čistého rozumu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2.	Kritika praktického rozumu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3.	Kritika soudnosti</a:t>
            </a:r>
          </a:p>
          <a:p>
            <a:pPr>
              <a:buFont typeface="Arial" charset="0"/>
              <a:buNone/>
            </a:pPr>
            <a:endParaRPr lang="cs-CZ" sz="24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Ad 1.</a:t>
            </a:r>
          </a:p>
          <a:p>
            <a:endParaRPr lang="cs-CZ" sz="2400" dirty="0" smtClean="0">
              <a:latin typeface="Arial" charset="0"/>
            </a:endParaRPr>
          </a:p>
          <a:p>
            <a:r>
              <a:rPr lang="cs-CZ" sz="2400" dirty="0" smtClean="0">
                <a:latin typeface="Arial" charset="0"/>
              </a:rPr>
              <a:t>uvažuje o správnosti racionalistického a empirického přístupu k poznání</a:t>
            </a:r>
          </a:p>
          <a:p>
            <a:pPr>
              <a:buFont typeface="Arial" charset="0"/>
              <a:buNone/>
            </a:pPr>
            <a:endParaRPr lang="cs-CZ" sz="2400" dirty="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 =</a:t>
            </a:r>
            <a:r>
              <a:rPr lang="en-US" sz="2400" dirty="0" smtClean="0">
                <a:latin typeface="Arial" charset="0"/>
                <a:cs typeface="Arial" charset="0"/>
              </a:rPr>
              <a:t>&gt;</a:t>
            </a:r>
            <a:r>
              <a:rPr lang="cs-CZ" sz="2400" dirty="0" smtClean="0">
                <a:latin typeface="Arial" charset="0"/>
                <a:cs typeface="Arial" charset="0"/>
              </a:rPr>
              <a:t> dochází k závěru, že není třeba zkoumat skutečnost, ale rozum samotný 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	(„kopernikovský obrat“ ve filozofii)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endParaRPr lang="cs-CZ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654</Words>
  <Application>Microsoft Office PowerPoint</Application>
  <PresentationFormat>Předvádění na obrazovce (4:3)</PresentationFormat>
  <Paragraphs>194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Snímek 1</vt:lpstr>
      <vt:lpstr>Snímek 2</vt:lpstr>
      <vt:lpstr>Immanuel Kant  (1724 – 1804) 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Paclik</dc:creator>
  <cp:lastModifiedBy>Paclik</cp:lastModifiedBy>
  <cp:revision>27</cp:revision>
  <dcterms:created xsi:type="dcterms:W3CDTF">2013-02-22T10:43:58Z</dcterms:created>
  <dcterms:modified xsi:type="dcterms:W3CDTF">2013-10-09T12:05:31Z</dcterms:modified>
</cp:coreProperties>
</file>