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7E6D-3F3F-4A62-9D53-9D9699D3D854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864D-AE02-4056-A0DC-705618946D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7E6D-3F3F-4A62-9D53-9D9699D3D854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864D-AE02-4056-A0DC-705618946D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7E6D-3F3F-4A62-9D53-9D9699D3D854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864D-AE02-4056-A0DC-705618946D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7E6D-3F3F-4A62-9D53-9D9699D3D854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864D-AE02-4056-A0DC-705618946D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7E6D-3F3F-4A62-9D53-9D9699D3D854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864D-AE02-4056-A0DC-705618946D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7E6D-3F3F-4A62-9D53-9D9699D3D854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864D-AE02-4056-A0DC-705618946D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7E6D-3F3F-4A62-9D53-9D9699D3D854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864D-AE02-4056-A0DC-705618946D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7E6D-3F3F-4A62-9D53-9D9699D3D854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864D-AE02-4056-A0DC-705618946D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7E6D-3F3F-4A62-9D53-9D9699D3D854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864D-AE02-4056-A0DC-705618946D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7E6D-3F3F-4A62-9D53-9D9699D3D854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864D-AE02-4056-A0DC-705618946D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7E6D-3F3F-4A62-9D53-9D9699D3D854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193864D-AE02-4056-A0DC-705618946D1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3F7E6D-3F3F-4A62-9D53-9D9699D3D854}" type="datetimeFigureOut">
              <a:rPr lang="cs-CZ" smtClean="0"/>
              <a:pPr/>
              <a:t>17.5.2013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93864D-AE02-4056-A0DC-705618946D1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obrázek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60648"/>
            <a:ext cx="6143625" cy="1504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0" y="1916832"/>
            <a:ext cx="914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Vzdělávací materiál</a:t>
            </a:r>
            <a:endParaRPr lang="cs-CZ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vytvořený v projektu OP VK</a:t>
            </a:r>
            <a:endParaRPr lang="cs-CZ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83028616"/>
              </p:ext>
            </p:extLst>
          </p:nvPr>
        </p:nvGraphicFramePr>
        <p:xfrm>
          <a:off x="1619672" y="2708920"/>
          <a:ext cx="5829300" cy="1202944"/>
        </p:xfrm>
        <a:graphic>
          <a:graphicData uri="http://schemas.openxmlformats.org/drawingml/2006/table">
            <a:tbl>
              <a:tblPr/>
              <a:tblGrid>
                <a:gridCol w="2228850"/>
                <a:gridCol w="360045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Název školy:</a:t>
                      </a:r>
                      <a:endParaRPr lang="cs-CZ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Gymnázium, Zábřeh, náměstí Osvobození 20</a:t>
                      </a:r>
                      <a:endParaRPr lang="cs-CZ" sz="11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Číslo projektu:</a:t>
                      </a:r>
                      <a:endParaRPr lang="cs-CZ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CZ.1.07/1.5.00/34.0211</a:t>
                      </a:r>
                      <a:endParaRPr lang="cs-CZ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Název projektu:</a:t>
                      </a:r>
                      <a:endParaRPr lang="cs-CZ" sz="11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Zlepšení podmínek pro výuku na gymnáziu</a:t>
                      </a:r>
                      <a:endParaRPr lang="cs-CZ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Číslo a název klíčové aktivity:</a:t>
                      </a:r>
                      <a:endParaRPr lang="cs-CZ" sz="11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III/2 - Inovace a zkvalitnění výuky prostřednictvím </a:t>
                      </a:r>
                      <a:r>
                        <a:rPr lang="cs-CZ" sz="110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ICT</a:t>
                      </a:r>
                      <a:endParaRPr lang="cs-CZ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4733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206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Anotace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62914496"/>
              </p:ext>
            </p:extLst>
          </p:nvPr>
        </p:nvGraphicFramePr>
        <p:xfrm>
          <a:off x="1691680" y="1340768"/>
          <a:ext cx="5829300" cy="3693668"/>
        </p:xfrm>
        <a:graphic>
          <a:graphicData uri="http://schemas.openxmlformats.org/drawingml/2006/table">
            <a:tbl>
              <a:tblPr/>
              <a:tblGrid>
                <a:gridCol w="2228850"/>
                <a:gridCol w="360045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Arial"/>
                          <a:ea typeface="Times New Roman"/>
                          <a:cs typeface="Times New Roman"/>
                        </a:rPr>
                        <a:t>Název tematické oblasti:</a:t>
                      </a:r>
                      <a:endParaRPr lang="cs-CZ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Sociologie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Arial"/>
                          <a:ea typeface="Times New Roman"/>
                          <a:cs typeface="Times New Roman"/>
                        </a:rPr>
                        <a:t>Název učebního materiálu:</a:t>
                      </a:r>
                      <a:endParaRPr lang="cs-CZ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Teorie referenčních skupin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Číslo učebního materiálu: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smtClean="0">
                          <a:latin typeface="Arial"/>
                          <a:ea typeface="Times New Roman"/>
                          <a:cs typeface="Times New Roman"/>
                        </a:rPr>
                        <a:t>VY_32_INOVACE_ZSV0120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Vyučovací předmět: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Základy společenských věd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Ročník: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2. ročník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Autor: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Mgr.</a:t>
                      </a:r>
                      <a:r>
                        <a:rPr lang="cs-CZ" sz="11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Michaela Osladilová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Datum vytvoření: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29.9.2012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Datum ověření ve výuce: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22.10.2012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Druh učebního materiálu: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prezentace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Očekávaný výstup: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Charakterizuje referenční skupinu a dokáže objasnit</a:t>
                      </a:r>
                      <a:r>
                        <a:rPr lang="cs-CZ" sz="11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vztahy mezi členskou a </a:t>
                      </a:r>
                      <a:r>
                        <a:rPr lang="cs-CZ" sz="1100" baseline="0" smtClean="0">
                          <a:latin typeface="Arial"/>
                          <a:ea typeface="Times New Roman"/>
                          <a:cs typeface="Times New Roman"/>
                        </a:rPr>
                        <a:t>nečlenskou skupinou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Metodické poznámky: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Prezentace slouží jako pomůcka k výkladu a k frontálnímu opakování se </a:t>
                      </a: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třídou.</a:t>
                      </a: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5887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Teorie referenčních skupin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referenčních skupin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Autor: americký sociolog </a:t>
            </a:r>
            <a:r>
              <a:rPr lang="cs-CZ" sz="3200" b="1" dirty="0" smtClean="0"/>
              <a:t>R.K. MERTON</a:t>
            </a:r>
          </a:p>
          <a:p>
            <a:pPr marL="0" indent="0">
              <a:buNone/>
            </a:pPr>
            <a:endParaRPr lang="cs-CZ" sz="3200" b="1" dirty="0" smtClean="0"/>
          </a:p>
          <a:p>
            <a:r>
              <a:rPr lang="cs-CZ" sz="3200" dirty="0"/>
              <a:t>R</a:t>
            </a:r>
            <a:r>
              <a:rPr lang="cs-CZ" sz="3200" dirty="0" smtClean="0"/>
              <a:t>eferenční skupina = skupina, ze kterou se vnitřně ztotožňuji</a:t>
            </a:r>
            <a:endParaRPr lang="cs-CZ" sz="3200" dirty="0"/>
          </a:p>
        </p:txBody>
      </p:sp>
    </p:spTree>
    <p:extLst>
      <p:ext uri="{BB962C8B-B14F-4D97-AF65-F5344CB8AC3E}">
        <p14:creationId xmlns="" xmlns:p14="http://schemas.microsoft.com/office/powerpoint/2010/main" val="241506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Referenční 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>
            <a:normAutofit/>
          </a:bodyPr>
          <a:lstStyle/>
          <a:p>
            <a:r>
              <a:rPr lang="cs-CZ" sz="3200" dirty="0" smtClean="0"/>
              <a:t>Členské</a:t>
            </a:r>
          </a:p>
          <a:p>
            <a:endParaRPr lang="cs-CZ" sz="3200" dirty="0" smtClean="0"/>
          </a:p>
          <a:p>
            <a:r>
              <a:rPr lang="cs-CZ" sz="3200" dirty="0" smtClean="0"/>
              <a:t>Nečlenské</a:t>
            </a:r>
          </a:p>
          <a:p>
            <a:endParaRPr lang="cs-CZ" sz="3200" dirty="0" smtClean="0"/>
          </a:p>
          <a:p>
            <a:pPr lvl="1"/>
            <a:r>
              <a:rPr lang="cs-CZ" sz="3200" dirty="0"/>
              <a:t>o</a:t>
            </a:r>
            <a:r>
              <a:rPr lang="cs-CZ" sz="3200" dirty="0" smtClean="0"/>
              <a:t>tevřené</a:t>
            </a:r>
          </a:p>
          <a:p>
            <a:pPr lvl="1"/>
            <a:r>
              <a:rPr lang="cs-CZ" sz="3200" dirty="0" smtClean="0"/>
              <a:t>uzavřené</a:t>
            </a:r>
            <a:endParaRPr lang="cs-CZ" sz="3200" dirty="0"/>
          </a:p>
        </p:txBody>
      </p:sp>
    </p:spTree>
    <p:extLst>
      <p:ext uri="{BB962C8B-B14F-4D97-AF65-F5344CB8AC3E}">
        <p14:creationId xmlns="" xmlns:p14="http://schemas.microsoft.com/office/powerpoint/2010/main" val="380006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Reakce na přestup z členské skupiny:</a:t>
            </a:r>
          </a:p>
          <a:p>
            <a:pPr marL="0" indent="0">
              <a:buNone/>
            </a:pPr>
            <a:endParaRPr lang="cs-CZ" sz="3200" dirty="0" smtClean="0"/>
          </a:p>
          <a:p>
            <a:pPr marL="0" indent="0">
              <a:buNone/>
            </a:pPr>
            <a:endParaRPr lang="cs-CZ" sz="3200" dirty="0" smtClean="0"/>
          </a:p>
          <a:p>
            <a:pPr lvl="1"/>
            <a:r>
              <a:rPr lang="cs-CZ" sz="3200" dirty="0" smtClean="0"/>
              <a:t>Zvýšená komunikace</a:t>
            </a:r>
          </a:p>
          <a:p>
            <a:pPr lvl="1"/>
            <a:endParaRPr lang="cs-CZ" sz="3200" dirty="0" smtClean="0"/>
          </a:p>
          <a:p>
            <a:pPr lvl="1"/>
            <a:r>
              <a:rPr lang="cs-CZ" sz="3200" dirty="0" smtClean="0"/>
              <a:t>Nulová komunikace</a:t>
            </a:r>
          </a:p>
          <a:p>
            <a:pPr lvl="1"/>
            <a:endParaRPr lang="cs-CZ" sz="3200" dirty="0" smtClean="0"/>
          </a:p>
          <a:p>
            <a:pPr lvl="1"/>
            <a:r>
              <a:rPr lang="cs-CZ" sz="3200" dirty="0"/>
              <a:t>E</a:t>
            </a:r>
            <a:r>
              <a:rPr lang="cs-CZ" sz="3200" dirty="0" smtClean="0"/>
              <a:t>xkomunikace</a:t>
            </a:r>
          </a:p>
        </p:txBody>
      </p:sp>
    </p:spTree>
    <p:extLst>
      <p:ext uri="{BB962C8B-B14F-4D97-AF65-F5344CB8AC3E}">
        <p14:creationId xmlns="" xmlns:p14="http://schemas.microsoft.com/office/powerpoint/2010/main" val="86201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Vztahy mezi členskou a nečlenskou skupinou:</a:t>
            </a:r>
          </a:p>
          <a:p>
            <a:endParaRPr lang="cs-CZ" sz="3200" dirty="0" smtClean="0"/>
          </a:p>
          <a:p>
            <a:pPr lvl="1"/>
            <a:r>
              <a:rPr lang="cs-CZ" sz="3200" dirty="0" smtClean="0"/>
              <a:t>Spolupráce</a:t>
            </a:r>
          </a:p>
          <a:p>
            <a:pPr lvl="1"/>
            <a:endParaRPr lang="cs-CZ" sz="3200" dirty="0" smtClean="0"/>
          </a:p>
          <a:p>
            <a:pPr lvl="1"/>
            <a:r>
              <a:rPr lang="cs-CZ" sz="3200" dirty="0" smtClean="0"/>
              <a:t>Nepřátelství</a:t>
            </a:r>
          </a:p>
          <a:p>
            <a:pPr lvl="1"/>
            <a:endParaRPr lang="cs-CZ" sz="3200" dirty="0" smtClean="0"/>
          </a:p>
          <a:p>
            <a:pPr lvl="1"/>
            <a:r>
              <a:rPr lang="cs-CZ" sz="3200" dirty="0"/>
              <a:t>I</a:t>
            </a:r>
            <a:r>
              <a:rPr lang="cs-CZ" sz="3200" dirty="0" smtClean="0"/>
              <a:t>ndiference</a:t>
            </a:r>
            <a:endParaRPr lang="cs-CZ" sz="3200" dirty="0"/>
          </a:p>
        </p:txBody>
      </p:sp>
    </p:spTree>
    <p:extLst>
      <p:ext uri="{BB962C8B-B14F-4D97-AF65-F5344CB8AC3E}">
        <p14:creationId xmlns="" xmlns:p14="http://schemas.microsoft.com/office/powerpoint/2010/main" val="94268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cs-CZ" sz="3200" b="1" dirty="0" smtClean="0"/>
              <a:t>Sociální vykořenění</a:t>
            </a:r>
          </a:p>
          <a:p>
            <a:pPr marL="0" indent="0">
              <a:buNone/>
            </a:pPr>
            <a:endParaRPr lang="cs-CZ" sz="3200" dirty="0" smtClean="0"/>
          </a:p>
          <a:p>
            <a:pPr lvl="1"/>
            <a:r>
              <a:rPr lang="cs-CZ" sz="3200" dirty="0"/>
              <a:t>Č</a:t>
            </a:r>
            <a:r>
              <a:rPr lang="cs-CZ" sz="3200" dirty="0" smtClean="0"/>
              <a:t>lenská skupina člena exkomunikuje</a:t>
            </a:r>
          </a:p>
          <a:p>
            <a:pPr marL="393192" lvl="1" indent="0">
              <a:buNone/>
            </a:pPr>
            <a:endParaRPr lang="cs-CZ" sz="3200" dirty="0" smtClean="0"/>
          </a:p>
          <a:p>
            <a:pPr lvl="1"/>
            <a:r>
              <a:rPr lang="cs-CZ" sz="3200" dirty="0" smtClean="0"/>
              <a:t>Nečlenská skupina ho nepřijme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28493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r>
              <a:rPr lang="cs-CZ" sz="3200" b="1" dirty="0"/>
              <a:t>Zdroje</a:t>
            </a:r>
            <a:r>
              <a:rPr lang="cs-CZ" sz="3200" dirty="0"/>
              <a:t>:</a:t>
            </a:r>
          </a:p>
          <a:p>
            <a:pPr lvl="1"/>
            <a:r>
              <a:rPr lang="cs-CZ" sz="3200" dirty="0"/>
              <a:t>Ze zdrojů autora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702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4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Motiv4</Template>
  <TotalTime>1</TotalTime>
  <Words>191</Words>
  <Application>Microsoft Office PowerPoint</Application>
  <PresentationFormat>Předvádění na obrazovce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Motiv4</vt:lpstr>
      <vt:lpstr>Snímek 1</vt:lpstr>
      <vt:lpstr>Snímek 2</vt:lpstr>
      <vt:lpstr>Teorie referenčních skupin</vt:lpstr>
      <vt:lpstr>Teorie referenčních skupin</vt:lpstr>
      <vt:lpstr>Referenční skupiny</vt:lpstr>
      <vt:lpstr>Snímek 6</vt:lpstr>
      <vt:lpstr>Snímek 7</vt:lpstr>
      <vt:lpstr>Snímek 8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lachi</dc:creator>
  <cp:lastModifiedBy>Paclik</cp:lastModifiedBy>
  <cp:revision>4</cp:revision>
  <dcterms:created xsi:type="dcterms:W3CDTF">2012-09-29T14:42:53Z</dcterms:created>
  <dcterms:modified xsi:type="dcterms:W3CDTF">2013-05-17T07:27:43Z</dcterms:modified>
</cp:coreProperties>
</file>