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FB7C4-89AB-488C-A271-0F2CD824CF4E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BA688-11DE-4E03-8B64-E492E3B73CD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DFB4590-9ACE-4EC3-93F2-4DFEC520130A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3882648" y="8686460"/>
            <a:ext cx="2975352" cy="4561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129CE4D1-F4DB-4481-8C98-D05FDDBE9B23}" type="slidenum">
              <a:rPr lang="en-GB" sz="1200">
                <a:solidFill>
                  <a:srgbClr val="000000"/>
                </a:solidFill>
                <a:latin typeface="Times New Roman" pitchFamily="16" charset="0"/>
              </a:rPr>
              <a:pPr algn="r">
                <a:buSzPct val="45000"/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3</a:t>
            </a:fld>
            <a:endParaRPr lang="en-GB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6976" cy="4037751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791CF39-D151-4CAA-BB51-B094BE0E63D7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3882648" y="8686460"/>
            <a:ext cx="2975352" cy="4561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5561DB2A-CFA3-4619-B6A8-FEE49B0B8383}" type="slidenum">
              <a:rPr lang="en-GB" sz="1200">
                <a:solidFill>
                  <a:srgbClr val="000000"/>
                </a:solidFill>
                <a:latin typeface="Times New Roman" pitchFamily="16" charset="0"/>
              </a:rPr>
              <a:pPr algn="r">
                <a:buSzPct val="45000"/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4</a:t>
            </a:fld>
            <a:endParaRPr lang="en-GB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6976" cy="4037751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5620300-8338-49AB-ABB5-E2890001F5DB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3882648" y="8686460"/>
            <a:ext cx="2975352" cy="4561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2694DDBE-F5B0-423F-84F2-07CA97FE6D58}" type="slidenum">
              <a:rPr lang="en-GB" sz="1200">
                <a:solidFill>
                  <a:srgbClr val="000000"/>
                </a:solidFill>
                <a:latin typeface="Times New Roman" pitchFamily="16" charset="0"/>
              </a:rPr>
              <a:pPr algn="r">
                <a:buSzPct val="45000"/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5</a:t>
            </a:fld>
            <a:endParaRPr lang="en-GB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6976" cy="4037751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2C9434A-2707-400F-81B8-4BCC3A32DB1F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3882648" y="8686460"/>
            <a:ext cx="2975352" cy="4561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A29B7A7B-50E2-413F-8724-6D55FBA58457}" type="slidenum">
              <a:rPr lang="en-GB" sz="1200">
                <a:solidFill>
                  <a:srgbClr val="000000"/>
                </a:solidFill>
                <a:latin typeface="Times New Roman" pitchFamily="16" charset="0"/>
              </a:rPr>
              <a:pPr algn="r">
                <a:buSzPct val="45000"/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6</a:t>
            </a:fld>
            <a:endParaRPr lang="en-GB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6976" cy="4037751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40302D0-271B-42CD-B825-ADFAF629D638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3882648" y="8686460"/>
            <a:ext cx="2975352" cy="4561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6B6BEE50-9A57-4122-980F-BA652BFF11D4}" type="slidenum">
              <a:rPr lang="en-GB" sz="1200">
                <a:solidFill>
                  <a:srgbClr val="000000"/>
                </a:solidFill>
                <a:latin typeface="Times New Roman" pitchFamily="16" charset="0"/>
              </a:rPr>
              <a:pPr algn="r">
                <a:buSzPct val="45000"/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7</a:t>
            </a:fld>
            <a:endParaRPr lang="en-GB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6976" cy="4037751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9A44C81-AC4D-4986-8F75-046A823F9FA9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3882648" y="8686460"/>
            <a:ext cx="2975352" cy="4561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54CBC147-95A2-4351-BCE9-1EB26CF7F0A9}" type="slidenum">
              <a:rPr lang="en-GB" sz="1200">
                <a:solidFill>
                  <a:srgbClr val="000000"/>
                </a:solidFill>
                <a:latin typeface="Times New Roman" pitchFamily="16" charset="0"/>
              </a:rPr>
              <a:pPr algn="r">
                <a:buSzPct val="45000"/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8</a:t>
            </a:fld>
            <a:endParaRPr lang="en-GB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6976" cy="4037751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9A44C81-AC4D-4986-8F75-046A823F9FA9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3882648" y="8686460"/>
            <a:ext cx="2975352" cy="4561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SzPct val="45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54CBC147-95A2-4351-BCE9-1EB26CF7F0A9}" type="slidenum">
              <a:rPr lang="en-GB" sz="1200">
                <a:solidFill>
                  <a:srgbClr val="000000"/>
                </a:solidFill>
                <a:latin typeface="Times New Roman" pitchFamily="16" charset="0"/>
              </a:rPr>
              <a:pPr algn="r">
                <a:buSzPct val="45000"/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9</a:t>
            </a:fld>
            <a:endParaRPr lang="en-GB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6976" cy="4037751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5FF8-4619-4611-9B8D-0B07C3042DE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2B43F7-BB5B-4A76-B965-BA2DBAE699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5FF8-4619-4611-9B8D-0B07C3042DE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43F7-BB5B-4A76-B965-BA2DBAE699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5FF8-4619-4611-9B8D-0B07C3042DE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43F7-BB5B-4A76-B965-BA2DBAE699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5FF8-4619-4611-9B8D-0B07C3042DE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2B43F7-BB5B-4A76-B965-BA2DBAE699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5FF8-4619-4611-9B8D-0B07C3042DE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43F7-BB5B-4A76-B965-BA2DBAE699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5FF8-4619-4611-9B8D-0B07C3042DE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43F7-BB5B-4A76-B965-BA2DBAE699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5FF8-4619-4611-9B8D-0B07C3042DE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32B43F7-BB5B-4A76-B965-BA2DBAE699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5FF8-4619-4611-9B8D-0B07C3042DE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43F7-BB5B-4A76-B965-BA2DBAE699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5FF8-4619-4611-9B8D-0B07C3042DE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43F7-BB5B-4A76-B965-BA2DBAE699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5FF8-4619-4611-9B8D-0B07C3042DE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43F7-BB5B-4A76-B965-BA2DBAE699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5FF8-4619-4611-9B8D-0B07C3042DE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43F7-BB5B-4A76-B965-BA2DBAE699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AB5FF8-4619-4611-9B8D-0B07C3042DE3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2B43F7-BB5B-4A76-B965-BA2DBAE699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8001" y="260668"/>
            <a:ext cx="6143040" cy="15049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051" name="TextovéPole 4"/>
          <p:cNvSpPr txBox="1">
            <a:spLocks noChangeArrowheads="1"/>
          </p:cNvSpPr>
          <p:nvPr/>
        </p:nvSpPr>
        <p:spPr bwMode="auto">
          <a:xfrm>
            <a:off x="0" y="1916842"/>
            <a:ext cx="9144000" cy="630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0" tIns="45711" rIns="91420" bIns="45711">
            <a:spAutoFit/>
          </a:bodyPr>
          <a:lstStyle/>
          <a:p>
            <a:pPr algn="ctr"/>
            <a:r>
              <a:rPr lang="cs-CZ" sz="2000" b="1" dirty="0">
                <a:latin typeface="Arial" pitchFamily="34" charset="0"/>
                <a:cs typeface="Arial" pitchFamily="34" charset="0"/>
              </a:rPr>
              <a:t>Vzdělávací materiál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1400" b="1" dirty="0">
                <a:latin typeface="Arial" pitchFamily="34" charset="0"/>
                <a:cs typeface="Arial" pitchFamily="34" charset="0"/>
              </a:rPr>
              <a:t>vytvořený v projektu OP VK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620000" y="2708926"/>
          <a:ext cx="5829120" cy="1205376"/>
        </p:xfrm>
        <a:graphic>
          <a:graphicData uri="http://schemas.openxmlformats.org/drawingml/2006/table">
            <a:tbl>
              <a:tblPr/>
              <a:tblGrid>
                <a:gridCol w="2229120"/>
                <a:gridCol w="3600000"/>
              </a:tblGrid>
              <a:tr h="3009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Název školy: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Gymnázium, Zábřeh, náměstí Osvobození 20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Číslo projektu: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CZ.1.07/1.5.00/34.0211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Název projektu: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Zlepšení podmínek pro výuku na gymnáziu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Číslo a název klíčové aktivity: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III/2 - Inovace a zkvalitnění výuky prostřednictvím ICT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643042" y="642918"/>
            <a:ext cx="5881286" cy="3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0" tIns="45711" rIns="91420" bIns="45711" anchor="ctr">
            <a:spAutoFit/>
          </a:bodyPr>
          <a:lstStyle/>
          <a:p>
            <a:pPr algn="ctr" defTabSz="911534"/>
            <a:r>
              <a:rPr lang="cs-CZ" sz="1400" b="1" dirty="0">
                <a:ea typeface="Times New Roman" pitchFamily="16" charset="0"/>
                <a:cs typeface="Arial" charset="0"/>
              </a:rPr>
              <a:t>Anotace</a:t>
            </a:r>
            <a:endParaRPr lang="cs-CZ" dirty="0">
              <a:ea typeface="Times New Roman" pitchFamily="16" charset="0"/>
              <a:cs typeface="Arial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692000" y="1340781"/>
          <a:ext cx="5829120" cy="3695972"/>
        </p:xfrm>
        <a:graphic>
          <a:graphicData uri="http://schemas.openxmlformats.org/drawingml/2006/table">
            <a:tbl>
              <a:tblPr/>
              <a:tblGrid>
                <a:gridCol w="2229120"/>
                <a:gridCol w="3600000"/>
              </a:tblGrid>
              <a:tr h="30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Název tematické oblasti: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Sociologie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Název učebního materiálu: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Genderová</a:t>
                      </a: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 problematika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Číslo učebního materiálu: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VY_32_INOVACE_ZSV0111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Vyučovací předmět: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Základy společenských věd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Ročník: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2. ročník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Autor: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Mgr. Michaela </a:t>
                      </a:r>
                      <a:r>
                        <a:rPr kumimoji="0" lang="cs-CZ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Osladilová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Datum vytvoření: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12.1.2013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Datum ověření ve výuce: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28.1.2013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Druh učebního materiálu: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prezentace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5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Očekávaný výstup: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Uvede příklady </a:t>
                      </a:r>
                      <a:r>
                        <a:rPr kumimoji="0" lang="cs-CZ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genderových</a:t>
                      </a: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 rolí ve společnosti,  posoudí rovné příležitosti mužů a žen ve společnosti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Metodické poznámky: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Prezentace slouží jako pomůcka k výkladu a k frontálnímu opakování se </a:t>
                      </a: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třídou.</a:t>
                      </a:r>
                    </a:p>
                  </a:txBody>
                  <a:tcPr marL="68580" marR="68580" marT="53975" marB="5397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62720" y="1306218"/>
            <a:ext cx="8817120" cy="52263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207363" indent="-207363">
              <a:spcAft>
                <a:spcPts val="1293"/>
              </a:spcAft>
              <a:buSzPct val="45000"/>
              <a:buFont typeface="Wingdings" charset="2"/>
              <a:buChar char=""/>
              <a:tabLst>
                <a:tab pos="221763" algn="l"/>
                <a:tab pos="629290" algn="l"/>
                <a:tab pos="1036815" algn="l"/>
                <a:tab pos="1444342" algn="l"/>
                <a:tab pos="1851867" algn="l"/>
                <a:tab pos="2259394" algn="l"/>
                <a:tab pos="2666919" algn="l"/>
                <a:tab pos="3074446" algn="l"/>
                <a:tab pos="3481971" algn="l"/>
                <a:tab pos="3889498" algn="l"/>
                <a:tab pos="4297023" algn="l"/>
                <a:tab pos="4704550" algn="l"/>
                <a:tab pos="5112075" algn="l"/>
                <a:tab pos="5519602" algn="l"/>
                <a:tab pos="5927127" algn="l"/>
                <a:tab pos="6334654" algn="l"/>
                <a:tab pos="6742179" algn="l"/>
                <a:tab pos="7149706" algn="l"/>
                <a:tab pos="7557232" algn="l"/>
                <a:tab pos="7964758" algn="l"/>
                <a:tab pos="8536446" algn="l"/>
              </a:tabLst>
            </a:pPr>
            <a:r>
              <a:rPr lang="en-GB" sz="2900" dirty="0">
                <a:solidFill>
                  <a:srgbClr val="000000"/>
                </a:solidFill>
              </a:rPr>
              <a:t>v </a:t>
            </a:r>
            <a:r>
              <a:rPr lang="en-GB" sz="2900" dirty="0" err="1">
                <a:solidFill>
                  <a:srgbClr val="000000"/>
                </a:solidFill>
              </a:rPr>
              <a:t>řeč</a:t>
            </a:r>
            <a:r>
              <a:rPr lang="cs-CZ" sz="2900" dirty="0" err="1">
                <a:solidFill>
                  <a:srgbClr val="000000"/>
                </a:solidFill>
              </a:rPr>
              <a:t>tině</a:t>
            </a:r>
            <a:r>
              <a:rPr lang="cs-CZ" sz="2900" dirty="0">
                <a:solidFill>
                  <a:srgbClr val="000000"/>
                </a:solidFill>
              </a:rPr>
              <a:t> </a:t>
            </a:r>
            <a:r>
              <a:rPr lang="en-GB" sz="2900" dirty="0">
                <a:solidFill>
                  <a:srgbClr val="000000"/>
                </a:solidFill>
              </a:rPr>
              <a:t>= rod</a:t>
            </a:r>
            <a:endParaRPr lang="cs-CZ" sz="2900" dirty="0">
              <a:solidFill>
                <a:srgbClr val="000000"/>
              </a:solidFill>
            </a:endParaRPr>
          </a:p>
          <a:p>
            <a:pPr marL="207363" indent="-207363">
              <a:spcAft>
                <a:spcPts val="1293"/>
              </a:spcAft>
              <a:buSzPct val="45000"/>
              <a:tabLst>
                <a:tab pos="221763" algn="l"/>
                <a:tab pos="629290" algn="l"/>
                <a:tab pos="1036815" algn="l"/>
                <a:tab pos="1444342" algn="l"/>
                <a:tab pos="1851867" algn="l"/>
                <a:tab pos="2259394" algn="l"/>
                <a:tab pos="2666919" algn="l"/>
                <a:tab pos="3074446" algn="l"/>
                <a:tab pos="3481971" algn="l"/>
                <a:tab pos="3889498" algn="l"/>
                <a:tab pos="4297023" algn="l"/>
                <a:tab pos="4704550" algn="l"/>
                <a:tab pos="5112075" algn="l"/>
                <a:tab pos="5519602" algn="l"/>
                <a:tab pos="5927127" algn="l"/>
                <a:tab pos="6334654" algn="l"/>
                <a:tab pos="6742179" algn="l"/>
                <a:tab pos="7149706" algn="l"/>
                <a:tab pos="7557232" algn="l"/>
                <a:tab pos="7964758" algn="l"/>
                <a:tab pos="8536446" algn="l"/>
              </a:tabLst>
            </a:pPr>
            <a:endParaRPr lang="en-GB" sz="2900" dirty="0">
              <a:solidFill>
                <a:srgbClr val="000000"/>
              </a:solidFill>
            </a:endParaRPr>
          </a:p>
          <a:p>
            <a:pPr marL="207363" indent="-207363">
              <a:spcAft>
                <a:spcPts val="1293"/>
              </a:spcAft>
              <a:buSzPct val="45000"/>
              <a:buFont typeface="Wingdings" charset="2"/>
              <a:buChar char=""/>
              <a:tabLst>
                <a:tab pos="221763" algn="l"/>
                <a:tab pos="629290" algn="l"/>
                <a:tab pos="1036815" algn="l"/>
                <a:tab pos="1444342" algn="l"/>
                <a:tab pos="1851867" algn="l"/>
                <a:tab pos="2259394" algn="l"/>
                <a:tab pos="2666919" algn="l"/>
                <a:tab pos="3074446" algn="l"/>
                <a:tab pos="3481971" algn="l"/>
                <a:tab pos="3889498" algn="l"/>
                <a:tab pos="4297023" algn="l"/>
                <a:tab pos="4704550" algn="l"/>
                <a:tab pos="5112075" algn="l"/>
                <a:tab pos="5519602" algn="l"/>
                <a:tab pos="5927127" algn="l"/>
                <a:tab pos="6334654" algn="l"/>
                <a:tab pos="6742179" algn="l"/>
                <a:tab pos="7149706" algn="l"/>
                <a:tab pos="7557232" algn="l"/>
                <a:tab pos="7964758" algn="l"/>
                <a:tab pos="8536446" algn="l"/>
              </a:tabLst>
            </a:pPr>
            <a:r>
              <a:rPr lang="en-GB" sz="2900" dirty="0">
                <a:solidFill>
                  <a:srgbClr val="000000"/>
                </a:solidFill>
              </a:rPr>
              <a:t>gender </a:t>
            </a:r>
            <a:r>
              <a:rPr lang="en-GB" sz="2900" dirty="0" err="1">
                <a:solidFill>
                  <a:srgbClr val="000000"/>
                </a:solidFill>
              </a:rPr>
              <a:t>strudies</a:t>
            </a:r>
            <a:r>
              <a:rPr lang="en-GB" sz="2900" dirty="0">
                <a:solidFill>
                  <a:srgbClr val="000000"/>
                </a:solidFill>
              </a:rPr>
              <a:t> = </a:t>
            </a:r>
            <a:r>
              <a:rPr lang="en-GB" sz="2900" dirty="0" err="1">
                <a:solidFill>
                  <a:srgbClr val="000000"/>
                </a:solidFill>
              </a:rPr>
              <a:t>rodová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  <a:r>
              <a:rPr lang="en-GB" sz="2900" dirty="0" err="1">
                <a:solidFill>
                  <a:srgbClr val="000000"/>
                </a:solidFill>
              </a:rPr>
              <a:t>studia</a:t>
            </a:r>
            <a:endParaRPr lang="cs-CZ" sz="2900" dirty="0">
              <a:solidFill>
                <a:srgbClr val="000000"/>
              </a:solidFill>
            </a:endParaRPr>
          </a:p>
          <a:p>
            <a:pPr marL="207363" indent="-207363">
              <a:spcAft>
                <a:spcPts val="1293"/>
              </a:spcAft>
              <a:buSzPct val="45000"/>
              <a:tabLst>
                <a:tab pos="221763" algn="l"/>
                <a:tab pos="629290" algn="l"/>
                <a:tab pos="1036815" algn="l"/>
                <a:tab pos="1444342" algn="l"/>
                <a:tab pos="1851867" algn="l"/>
                <a:tab pos="2259394" algn="l"/>
                <a:tab pos="2666919" algn="l"/>
                <a:tab pos="3074446" algn="l"/>
                <a:tab pos="3481971" algn="l"/>
                <a:tab pos="3889498" algn="l"/>
                <a:tab pos="4297023" algn="l"/>
                <a:tab pos="4704550" algn="l"/>
                <a:tab pos="5112075" algn="l"/>
                <a:tab pos="5519602" algn="l"/>
                <a:tab pos="5927127" algn="l"/>
                <a:tab pos="6334654" algn="l"/>
                <a:tab pos="6742179" algn="l"/>
                <a:tab pos="7149706" algn="l"/>
                <a:tab pos="7557232" algn="l"/>
                <a:tab pos="7964758" algn="l"/>
                <a:tab pos="8536446" algn="l"/>
              </a:tabLst>
            </a:pPr>
            <a:endParaRPr lang="en-GB" sz="2900" dirty="0">
              <a:solidFill>
                <a:srgbClr val="000000"/>
              </a:solidFill>
            </a:endParaRPr>
          </a:p>
          <a:p>
            <a:pPr marL="207363" indent="-207363">
              <a:spcAft>
                <a:spcPts val="1293"/>
              </a:spcAft>
              <a:buSzPct val="45000"/>
              <a:buFont typeface="Wingdings" charset="2"/>
              <a:buChar char=""/>
              <a:tabLst>
                <a:tab pos="221763" algn="l"/>
                <a:tab pos="629290" algn="l"/>
                <a:tab pos="1036815" algn="l"/>
                <a:tab pos="1444342" algn="l"/>
                <a:tab pos="1851867" algn="l"/>
                <a:tab pos="2259394" algn="l"/>
                <a:tab pos="2666919" algn="l"/>
                <a:tab pos="3074446" algn="l"/>
                <a:tab pos="3481971" algn="l"/>
                <a:tab pos="3889498" algn="l"/>
                <a:tab pos="4297023" algn="l"/>
                <a:tab pos="4704550" algn="l"/>
                <a:tab pos="5112075" algn="l"/>
                <a:tab pos="5519602" algn="l"/>
                <a:tab pos="5927127" algn="l"/>
                <a:tab pos="6334654" algn="l"/>
                <a:tab pos="6742179" algn="l"/>
                <a:tab pos="7149706" algn="l"/>
                <a:tab pos="7557232" algn="l"/>
                <a:tab pos="7964758" algn="l"/>
                <a:tab pos="8536446" algn="l"/>
              </a:tabLst>
            </a:pPr>
            <a:r>
              <a:rPr lang="en-GB" sz="2900" b="1" dirty="0" err="1">
                <a:solidFill>
                  <a:srgbClr val="000000"/>
                </a:solidFill>
              </a:rPr>
              <a:t>sociální</a:t>
            </a:r>
            <a:r>
              <a:rPr lang="en-GB" sz="2900" b="1" dirty="0">
                <a:solidFill>
                  <a:srgbClr val="000000"/>
                </a:solidFill>
              </a:rPr>
              <a:t> </a:t>
            </a:r>
            <a:r>
              <a:rPr lang="en-GB" sz="2900" b="1" dirty="0" err="1">
                <a:solidFill>
                  <a:srgbClr val="000000"/>
                </a:solidFill>
              </a:rPr>
              <a:t>rozdíly</a:t>
            </a:r>
            <a:r>
              <a:rPr lang="en-GB" sz="2900" b="1" dirty="0">
                <a:solidFill>
                  <a:srgbClr val="000000"/>
                </a:solidFill>
              </a:rPr>
              <a:t> </a:t>
            </a:r>
            <a:r>
              <a:rPr lang="en-GB" sz="2900" b="1" dirty="0" err="1">
                <a:solidFill>
                  <a:srgbClr val="000000"/>
                </a:solidFill>
              </a:rPr>
              <a:t>mezi</a:t>
            </a:r>
            <a:r>
              <a:rPr lang="en-GB" sz="2900" b="1" dirty="0">
                <a:solidFill>
                  <a:srgbClr val="000000"/>
                </a:solidFill>
              </a:rPr>
              <a:t> </a:t>
            </a:r>
            <a:r>
              <a:rPr lang="en-GB" sz="2900" b="1" dirty="0" err="1">
                <a:solidFill>
                  <a:srgbClr val="000000"/>
                </a:solidFill>
              </a:rPr>
              <a:t>muži</a:t>
            </a:r>
            <a:r>
              <a:rPr lang="en-GB" sz="2900" b="1" dirty="0">
                <a:solidFill>
                  <a:srgbClr val="000000"/>
                </a:solidFill>
              </a:rPr>
              <a:t> a </a:t>
            </a:r>
            <a:r>
              <a:rPr lang="en-GB" sz="2900" b="1" dirty="0" err="1">
                <a:solidFill>
                  <a:srgbClr val="000000"/>
                </a:solidFill>
              </a:rPr>
              <a:t>ženami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</a:p>
          <a:p>
            <a:pPr marL="207363" indent="-207363">
              <a:spcAft>
                <a:spcPts val="1293"/>
              </a:spcAft>
              <a:buSzPct val="45000"/>
              <a:tabLst>
                <a:tab pos="221763" algn="l"/>
                <a:tab pos="629290" algn="l"/>
                <a:tab pos="1036815" algn="l"/>
                <a:tab pos="1444342" algn="l"/>
                <a:tab pos="1851867" algn="l"/>
                <a:tab pos="2259394" algn="l"/>
                <a:tab pos="2666919" algn="l"/>
                <a:tab pos="3074446" algn="l"/>
                <a:tab pos="3481971" algn="l"/>
                <a:tab pos="3889498" algn="l"/>
                <a:tab pos="4297023" algn="l"/>
                <a:tab pos="4704550" algn="l"/>
                <a:tab pos="5112075" algn="l"/>
                <a:tab pos="5519602" algn="l"/>
                <a:tab pos="5927127" algn="l"/>
                <a:tab pos="6334654" algn="l"/>
                <a:tab pos="6742179" algn="l"/>
                <a:tab pos="7149706" algn="l"/>
                <a:tab pos="7557232" algn="l"/>
                <a:tab pos="7964758" algn="l"/>
                <a:tab pos="8536446" algn="l"/>
              </a:tabLst>
            </a:pPr>
            <a:endParaRPr lang="en-GB" sz="2900" dirty="0">
              <a:solidFill>
                <a:srgbClr val="000000"/>
              </a:solidFill>
            </a:endParaRPr>
          </a:p>
          <a:p>
            <a:pPr marL="207363" indent="-207363">
              <a:spcAft>
                <a:spcPts val="1293"/>
              </a:spcAft>
              <a:buSzPct val="45000"/>
              <a:buFont typeface="Wingdings" charset="2"/>
              <a:buChar char=""/>
              <a:tabLst>
                <a:tab pos="221763" algn="l"/>
                <a:tab pos="629290" algn="l"/>
                <a:tab pos="1036815" algn="l"/>
                <a:tab pos="1444342" algn="l"/>
                <a:tab pos="1851867" algn="l"/>
                <a:tab pos="2259394" algn="l"/>
                <a:tab pos="2666919" algn="l"/>
                <a:tab pos="3074446" algn="l"/>
                <a:tab pos="3481971" algn="l"/>
                <a:tab pos="3889498" algn="l"/>
                <a:tab pos="4297023" algn="l"/>
                <a:tab pos="4704550" algn="l"/>
                <a:tab pos="5112075" algn="l"/>
                <a:tab pos="5519602" algn="l"/>
                <a:tab pos="5927127" algn="l"/>
                <a:tab pos="6334654" algn="l"/>
                <a:tab pos="6742179" algn="l"/>
                <a:tab pos="7149706" algn="l"/>
                <a:tab pos="7557232" algn="l"/>
                <a:tab pos="7964758" algn="l"/>
                <a:tab pos="8536446" algn="l"/>
              </a:tabLst>
            </a:pPr>
            <a:r>
              <a:rPr lang="en-GB" sz="2900" dirty="0" err="1">
                <a:solidFill>
                  <a:srgbClr val="000000"/>
                </a:solidFill>
              </a:rPr>
              <a:t>tyto</a:t>
            </a:r>
            <a:r>
              <a:rPr lang="en-GB" sz="2900" dirty="0">
                <a:solidFill>
                  <a:srgbClr val="000000"/>
                </a:solidFill>
              </a:rPr>
              <a:t> role se </a:t>
            </a:r>
            <a:r>
              <a:rPr lang="en-GB" sz="2900" dirty="0" err="1">
                <a:solidFill>
                  <a:srgbClr val="000000"/>
                </a:solidFill>
              </a:rPr>
              <a:t>mění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  <a:r>
              <a:rPr lang="en-GB" sz="2900" dirty="0" err="1">
                <a:solidFill>
                  <a:srgbClr val="000000"/>
                </a:solidFill>
              </a:rPr>
              <a:t>časem</a:t>
            </a:r>
            <a:r>
              <a:rPr lang="en-GB" sz="2900" dirty="0">
                <a:solidFill>
                  <a:srgbClr val="000000"/>
                </a:solidFill>
              </a:rPr>
              <a:t> a </a:t>
            </a:r>
            <a:r>
              <a:rPr lang="en-GB" sz="2900" dirty="0" err="1">
                <a:solidFill>
                  <a:srgbClr val="000000"/>
                </a:solidFill>
              </a:rPr>
              <a:t>liší</a:t>
            </a:r>
            <a:r>
              <a:rPr lang="en-GB" sz="2900" dirty="0">
                <a:solidFill>
                  <a:srgbClr val="000000"/>
                </a:solidFill>
              </a:rPr>
              <a:t> se </a:t>
            </a:r>
            <a:r>
              <a:rPr lang="en-GB" sz="2900" dirty="0" err="1">
                <a:solidFill>
                  <a:srgbClr val="000000"/>
                </a:solidFill>
              </a:rPr>
              <a:t>podle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  <a:r>
              <a:rPr lang="en-GB" sz="2900" dirty="0" err="1">
                <a:solidFill>
                  <a:srgbClr val="000000"/>
                </a:solidFill>
              </a:rPr>
              <a:t>kultury</a:t>
            </a:r>
            <a:r>
              <a:rPr lang="en-GB" sz="2900" dirty="0">
                <a:solidFill>
                  <a:srgbClr val="000000"/>
                </a:solidFill>
              </a:rPr>
              <a:t> a </a:t>
            </a:r>
            <a:r>
              <a:rPr lang="en-GB" sz="2900" dirty="0" err="1">
                <a:solidFill>
                  <a:srgbClr val="000000"/>
                </a:solidFill>
              </a:rPr>
              <a:t>vývoje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  <a:r>
              <a:rPr lang="en-GB" sz="2900" dirty="0" err="1">
                <a:solidFill>
                  <a:srgbClr val="000000"/>
                </a:solidFill>
              </a:rPr>
              <a:t>společnosti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6480" y="162738"/>
            <a:ext cx="8229600" cy="9807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SzPct val="45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4000" b="1" dirty="0">
                <a:solidFill>
                  <a:srgbClr val="000000"/>
                </a:solidFill>
              </a:rPr>
              <a:t>GENDER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56480" y="489651"/>
            <a:ext cx="8229600" cy="424556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90246" indent="-293764">
              <a:spcAft>
                <a:spcPts val="1293"/>
              </a:spcAft>
              <a:buSzPct val="45000"/>
              <a:buFont typeface="Wingdings" charset="2"/>
              <a:buChar char="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2900" b="1" u="sng" dirty="0" err="1">
                <a:solidFill>
                  <a:srgbClr val="000000"/>
                </a:solidFill>
              </a:rPr>
              <a:t>Genderové</a:t>
            </a:r>
            <a:r>
              <a:rPr lang="en-GB" sz="2900" b="1" u="sng" dirty="0">
                <a:solidFill>
                  <a:srgbClr val="000000"/>
                </a:solidFill>
              </a:rPr>
              <a:t> </a:t>
            </a:r>
            <a:r>
              <a:rPr lang="en-GB" sz="2900" b="1" u="sng" dirty="0" smtClean="0">
                <a:solidFill>
                  <a:srgbClr val="000000"/>
                </a:solidFill>
              </a:rPr>
              <a:t>role</a:t>
            </a:r>
            <a:endParaRPr lang="cs-CZ" sz="2900" b="1" u="sng" dirty="0" smtClean="0">
              <a:solidFill>
                <a:srgbClr val="000000"/>
              </a:solidFill>
            </a:endParaRPr>
          </a:p>
          <a:p>
            <a:pPr marL="390246" indent="-293764">
              <a:spcAft>
                <a:spcPts val="1293"/>
              </a:spcAft>
              <a:buSzPct val="45000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endParaRPr lang="en-GB" sz="2900" b="1" u="sng" dirty="0">
              <a:solidFill>
                <a:srgbClr val="000000"/>
              </a:solidFill>
            </a:endParaRPr>
          </a:p>
          <a:p>
            <a:pPr marL="390246" indent="-293764">
              <a:spcAft>
                <a:spcPts val="1293"/>
              </a:spcAft>
              <a:buSzPct val="45000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2900" dirty="0">
                <a:solidFill>
                  <a:srgbClr val="000000"/>
                </a:solidFill>
              </a:rPr>
              <a:t>= </a:t>
            </a:r>
            <a:r>
              <a:rPr lang="en-GB" sz="2900" dirty="0" err="1">
                <a:solidFill>
                  <a:srgbClr val="000000"/>
                </a:solidFill>
              </a:rPr>
              <a:t>soubor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  <a:r>
              <a:rPr lang="en-GB" sz="2900" dirty="0" err="1">
                <a:solidFill>
                  <a:srgbClr val="000000"/>
                </a:solidFill>
              </a:rPr>
              <a:t>skrytých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  <a:r>
              <a:rPr lang="en-GB" sz="2900" dirty="0" err="1">
                <a:solidFill>
                  <a:srgbClr val="000000"/>
                </a:solidFill>
              </a:rPr>
              <a:t>pravidel</a:t>
            </a:r>
            <a:endParaRPr lang="en-GB" sz="2900" dirty="0">
              <a:solidFill>
                <a:srgbClr val="000000"/>
              </a:solidFill>
            </a:endParaRPr>
          </a:p>
          <a:p>
            <a:pPr marL="390246" indent="-293764">
              <a:spcAft>
                <a:spcPts val="1293"/>
              </a:spcAft>
              <a:buSzPct val="45000"/>
              <a:buFont typeface="Wingdings" charset="2"/>
              <a:buChar char="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endParaRPr lang="cs-CZ" sz="2900" dirty="0">
              <a:solidFill>
                <a:srgbClr val="000000"/>
              </a:solidFill>
            </a:endParaRPr>
          </a:p>
          <a:p>
            <a:pPr marL="390246" indent="-293764">
              <a:spcAft>
                <a:spcPts val="1293"/>
              </a:spcAft>
              <a:buSzPct val="45000"/>
              <a:buFont typeface="Wingdings" charset="2"/>
              <a:buChar char="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2900" dirty="0" err="1">
                <a:solidFill>
                  <a:srgbClr val="000000"/>
                </a:solidFill>
              </a:rPr>
              <a:t>definuje</a:t>
            </a:r>
            <a:r>
              <a:rPr lang="en-GB" sz="2900" dirty="0">
                <a:solidFill>
                  <a:srgbClr val="000000"/>
                </a:solidFill>
              </a:rPr>
              <a:t>, </a:t>
            </a:r>
            <a:r>
              <a:rPr lang="en-GB" sz="2900" dirty="0" err="1">
                <a:solidFill>
                  <a:srgbClr val="000000"/>
                </a:solidFill>
              </a:rPr>
              <a:t>jaké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  <a:r>
              <a:rPr lang="en-GB" sz="2900" dirty="0" err="1">
                <a:solidFill>
                  <a:srgbClr val="000000"/>
                </a:solidFill>
              </a:rPr>
              <a:t>chování</a:t>
            </a:r>
            <a:r>
              <a:rPr lang="en-GB" sz="2900" dirty="0">
                <a:solidFill>
                  <a:srgbClr val="000000"/>
                </a:solidFill>
              </a:rPr>
              <a:t>, </a:t>
            </a:r>
            <a:r>
              <a:rPr lang="en-GB" sz="2900" dirty="0" err="1">
                <a:solidFill>
                  <a:srgbClr val="000000"/>
                </a:solidFill>
              </a:rPr>
              <a:t>myšlení</a:t>
            </a:r>
            <a:r>
              <a:rPr lang="en-GB" sz="2900" dirty="0">
                <a:solidFill>
                  <a:srgbClr val="000000"/>
                </a:solidFill>
              </a:rPr>
              <a:t>, </a:t>
            </a:r>
            <a:r>
              <a:rPr lang="en-GB" sz="2900" dirty="0" err="1">
                <a:solidFill>
                  <a:srgbClr val="000000"/>
                </a:solidFill>
              </a:rPr>
              <a:t>oblečení</a:t>
            </a:r>
            <a:r>
              <a:rPr lang="en-GB" sz="2900" dirty="0">
                <a:solidFill>
                  <a:srgbClr val="000000"/>
                </a:solidFill>
              </a:rPr>
              <a:t>, je v </a:t>
            </a:r>
            <a:r>
              <a:rPr lang="en-GB" sz="2900" dirty="0" err="1">
                <a:solidFill>
                  <a:srgbClr val="000000"/>
                </a:solidFill>
              </a:rPr>
              <a:t>hodné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  <a:r>
              <a:rPr lang="en-GB" sz="2900" dirty="0" err="1">
                <a:solidFill>
                  <a:srgbClr val="000000"/>
                </a:solidFill>
              </a:rPr>
              <a:t>nebo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  <a:r>
              <a:rPr lang="en-GB" sz="2900" dirty="0" err="1">
                <a:solidFill>
                  <a:srgbClr val="000000"/>
                </a:solidFill>
              </a:rPr>
              <a:t>nevhodné</a:t>
            </a:r>
            <a:r>
              <a:rPr lang="en-GB" sz="2900" dirty="0">
                <a:solidFill>
                  <a:srgbClr val="000000"/>
                </a:solidFill>
              </a:rPr>
              <a:t> pro </a:t>
            </a:r>
            <a:r>
              <a:rPr lang="en-GB" sz="2900" dirty="0" err="1">
                <a:solidFill>
                  <a:srgbClr val="000000"/>
                </a:solidFill>
              </a:rPr>
              <a:t>muže</a:t>
            </a:r>
            <a:r>
              <a:rPr lang="en-GB" sz="2900" dirty="0">
                <a:solidFill>
                  <a:srgbClr val="000000"/>
                </a:solidFill>
              </a:rPr>
              <a:t> a </a:t>
            </a:r>
            <a:r>
              <a:rPr lang="en-GB" sz="2900" dirty="0" err="1">
                <a:solidFill>
                  <a:srgbClr val="000000"/>
                </a:solidFill>
              </a:rPr>
              <a:t>ženy</a:t>
            </a:r>
            <a:endParaRPr lang="en-GB" sz="2900" dirty="0">
              <a:solidFill>
                <a:srgbClr val="000000"/>
              </a:solidFill>
            </a:endParaRPr>
          </a:p>
          <a:p>
            <a:pPr marL="390246" indent="-293764">
              <a:spcAft>
                <a:spcPts val="1293"/>
              </a:spcAft>
              <a:buSzPct val="45000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endParaRPr lang="en-GB" sz="2900" dirty="0">
              <a:solidFill>
                <a:srgbClr val="000000"/>
              </a:solidFill>
            </a:endParaRPr>
          </a:p>
          <a:p>
            <a:pPr marL="390246" indent="-293764">
              <a:spcAft>
                <a:spcPts val="1293"/>
              </a:spcAft>
              <a:buSzPct val="45000"/>
              <a:buFont typeface="Wingdings" charset="2"/>
              <a:buChar char="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2900" dirty="0" err="1">
                <a:solidFill>
                  <a:srgbClr val="000000"/>
                </a:solidFill>
              </a:rPr>
              <a:t>vytváří</a:t>
            </a:r>
            <a:r>
              <a:rPr lang="en-GB" sz="2900" dirty="0">
                <a:solidFill>
                  <a:srgbClr val="000000"/>
                </a:solidFill>
              </a:rPr>
              <a:t> se </a:t>
            </a:r>
            <a:r>
              <a:rPr lang="en-GB" sz="2900" dirty="0" err="1">
                <a:solidFill>
                  <a:srgbClr val="000000"/>
                </a:solidFill>
              </a:rPr>
              <a:t>hlavně</a:t>
            </a:r>
            <a:r>
              <a:rPr lang="en-GB" sz="2900" dirty="0">
                <a:solidFill>
                  <a:srgbClr val="000000"/>
                </a:solidFill>
              </a:rPr>
              <a:t> v </a:t>
            </a:r>
            <a:r>
              <a:rPr lang="en-GB" sz="2900" dirty="0" err="1">
                <a:solidFill>
                  <a:srgbClr val="000000"/>
                </a:solidFill>
              </a:rPr>
              <a:t>oblasti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  <a:r>
              <a:rPr lang="en-GB" sz="2900" dirty="0" err="1">
                <a:solidFill>
                  <a:srgbClr val="000000"/>
                </a:solidFill>
              </a:rPr>
              <a:t>rodiny</a:t>
            </a:r>
            <a:r>
              <a:rPr lang="en-GB" sz="2900" dirty="0">
                <a:solidFill>
                  <a:srgbClr val="000000"/>
                </a:solidFill>
              </a:rPr>
              <a:t>, </a:t>
            </a:r>
            <a:r>
              <a:rPr lang="en-GB" sz="2900" dirty="0" err="1">
                <a:solidFill>
                  <a:srgbClr val="000000"/>
                </a:solidFill>
              </a:rPr>
              <a:t>vzdělávacího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  <a:r>
              <a:rPr lang="en-GB" sz="2900" dirty="0" err="1">
                <a:solidFill>
                  <a:srgbClr val="000000"/>
                </a:solidFill>
              </a:rPr>
              <a:t>systému</a:t>
            </a:r>
            <a:r>
              <a:rPr lang="en-GB" sz="2900" dirty="0">
                <a:solidFill>
                  <a:srgbClr val="000000"/>
                </a:solidFill>
              </a:rPr>
              <a:t> a </a:t>
            </a:r>
            <a:r>
              <a:rPr lang="en-GB" sz="2900" dirty="0" err="1">
                <a:solidFill>
                  <a:srgbClr val="000000"/>
                </a:solidFill>
              </a:rPr>
              <a:t>zaměstnání</a:t>
            </a:r>
            <a:endParaRPr lang="en-GB" sz="2900" dirty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4714876" y="5214950"/>
            <a:ext cx="4114080" cy="1502077"/>
          </a:xfrm>
          <a:prstGeom prst="rect">
            <a:avLst/>
          </a:prstGeom>
          <a:solidFill>
            <a:srgbClr val="FFFFCC"/>
          </a:solidFill>
          <a:ln w="25560" cap="sq">
            <a:solidFill>
              <a:srgbClr val="339933"/>
            </a:solidFill>
            <a:miter lim="800000"/>
            <a:headEnd/>
            <a:tailEnd/>
          </a:ln>
        </p:spPr>
        <p:txBody>
          <a:bodyPr lIns="81639" tIns="42452" rIns="81639" bIns="42452"/>
          <a:lstStyle/>
          <a:p>
            <a:pPr marL="257764" indent="-257764">
              <a:buSzPct val="45000"/>
              <a:buFont typeface="Arial" charset="0"/>
              <a:buChar char="-"/>
              <a:tabLst>
                <a:tab pos="257764" algn="l"/>
                <a:tab pos="663850" algn="l"/>
                <a:tab pos="1071376" algn="l"/>
                <a:tab pos="1478902" algn="l"/>
                <a:tab pos="1886428" algn="l"/>
                <a:tab pos="2293954" algn="l"/>
                <a:tab pos="2701480" algn="l"/>
                <a:tab pos="3109006" algn="l"/>
                <a:tab pos="3516532" algn="l"/>
                <a:tab pos="3924058" algn="l"/>
                <a:tab pos="4331584" algn="l"/>
                <a:tab pos="4739110" algn="l"/>
                <a:tab pos="5146636" algn="l"/>
                <a:tab pos="5554162" algn="l"/>
                <a:tab pos="5961688" algn="l"/>
                <a:tab pos="6369214" algn="l"/>
                <a:tab pos="6776740" algn="l"/>
                <a:tab pos="7184266" algn="l"/>
                <a:tab pos="7591792" algn="l"/>
                <a:tab pos="7999318" algn="l"/>
                <a:tab pos="8406844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ženské role: ..........................</a:t>
            </a:r>
          </a:p>
          <a:p>
            <a:pPr marL="257764" indent="-257764">
              <a:buSzPct val="45000"/>
              <a:tabLst>
                <a:tab pos="257764" algn="l"/>
                <a:tab pos="663850" algn="l"/>
                <a:tab pos="1071376" algn="l"/>
                <a:tab pos="1478902" algn="l"/>
                <a:tab pos="1886428" algn="l"/>
                <a:tab pos="2293954" algn="l"/>
                <a:tab pos="2701480" algn="l"/>
                <a:tab pos="3109006" algn="l"/>
                <a:tab pos="3516532" algn="l"/>
                <a:tab pos="3924058" algn="l"/>
                <a:tab pos="4331584" algn="l"/>
                <a:tab pos="4739110" algn="l"/>
                <a:tab pos="5146636" algn="l"/>
                <a:tab pos="5554162" algn="l"/>
                <a:tab pos="5961688" algn="l"/>
                <a:tab pos="6369214" algn="l"/>
                <a:tab pos="6776740" algn="l"/>
                <a:tab pos="7184266" algn="l"/>
                <a:tab pos="7591792" algn="l"/>
                <a:tab pos="7999318" algn="l"/>
                <a:tab pos="8406844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257764" indent="-257764">
              <a:buSzPct val="45000"/>
              <a:tabLst>
                <a:tab pos="257764" algn="l"/>
                <a:tab pos="663850" algn="l"/>
                <a:tab pos="1071376" algn="l"/>
                <a:tab pos="1478902" algn="l"/>
                <a:tab pos="1886428" algn="l"/>
                <a:tab pos="2293954" algn="l"/>
                <a:tab pos="2701480" algn="l"/>
                <a:tab pos="3109006" algn="l"/>
                <a:tab pos="3516532" algn="l"/>
                <a:tab pos="3924058" algn="l"/>
                <a:tab pos="4331584" algn="l"/>
                <a:tab pos="4739110" algn="l"/>
                <a:tab pos="5146636" algn="l"/>
                <a:tab pos="5554162" algn="l"/>
                <a:tab pos="5961688" algn="l"/>
                <a:tab pos="6369214" algn="l"/>
                <a:tab pos="6776740" algn="l"/>
                <a:tab pos="7184266" algn="l"/>
                <a:tab pos="7591792" algn="l"/>
                <a:tab pos="7999318" algn="l"/>
                <a:tab pos="8406844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- mužské role: ...........................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56480" y="489652"/>
            <a:ext cx="8229600" cy="2809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90246" indent="-293764">
              <a:spcAft>
                <a:spcPts val="1293"/>
              </a:spcAft>
              <a:buSzPct val="45000"/>
              <a:buFont typeface="Wingdings" charset="2"/>
              <a:buChar char="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2900" b="1" u="sng" dirty="0" err="1">
                <a:solidFill>
                  <a:srgbClr val="000000"/>
                </a:solidFill>
              </a:rPr>
              <a:t>Genderové</a:t>
            </a:r>
            <a:r>
              <a:rPr lang="en-GB" sz="2900" b="1" u="sng" dirty="0">
                <a:solidFill>
                  <a:srgbClr val="000000"/>
                </a:solidFill>
              </a:rPr>
              <a:t> stereotypy</a:t>
            </a:r>
            <a:endParaRPr lang="cs-CZ" sz="2900" b="1" u="sng" dirty="0">
              <a:solidFill>
                <a:srgbClr val="000000"/>
              </a:solidFill>
            </a:endParaRPr>
          </a:p>
          <a:p>
            <a:pPr marL="390246" indent="-293764">
              <a:spcAft>
                <a:spcPts val="1293"/>
              </a:spcAft>
              <a:buSzPct val="45000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endParaRPr lang="en-GB" sz="2900" b="1" u="sng" dirty="0">
              <a:solidFill>
                <a:srgbClr val="000000"/>
              </a:solidFill>
            </a:endParaRPr>
          </a:p>
          <a:p>
            <a:pPr marL="390246" indent="-293764">
              <a:spcAft>
                <a:spcPts val="1293"/>
              </a:spcAft>
              <a:buSzPct val="45000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2900" dirty="0">
                <a:solidFill>
                  <a:srgbClr val="000000"/>
                </a:solidFill>
              </a:rPr>
              <a:t>= </a:t>
            </a:r>
            <a:r>
              <a:rPr lang="en-GB" sz="2900" dirty="0" err="1">
                <a:solidFill>
                  <a:srgbClr val="000000"/>
                </a:solidFill>
              </a:rPr>
              <a:t>zaujaté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  <a:r>
              <a:rPr lang="en-GB" sz="2900" dirty="0" err="1">
                <a:solidFill>
                  <a:srgbClr val="000000"/>
                </a:solidFill>
              </a:rPr>
              <a:t>předpoklady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  <a:r>
              <a:rPr lang="en-GB" sz="2900" dirty="0" err="1">
                <a:solidFill>
                  <a:srgbClr val="000000"/>
                </a:solidFill>
              </a:rPr>
              <a:t>týkající</a:t>
            </a:r>
            <a:r>
              <a:rPr lang="en-GB" sz="2900" dirty="0">
                <a:solidFill>
                  <a:srgbClr val="000000"/>
                </a:solidFill>
              </a:rPr>
              <a:t> se </a:t>
            </a:r>
            <a:r>
              <a:rPr lang="en-GB" sz="2900" b="1" dirty="0" err="1">
                <a:solidFill>
                  <a:srgbClr val="000000"/>
                </a:solidFill>
              </a:rPr>
              <a:t>vlastností</a:t>
            </a:r>
            <a:r>
              <a:rPr lang="en-GB" sz="2900" b="1" dirty="0">
                <a:solidFill>
                  <a:srgbClr val="000000"/>
                </a:solidFill>
              </a:rPr>
              <a:t>,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  <a:r>
              <a:rPr lang="en-GB" sz="2900" b="1" dirty="0" err="1">
                <a:solidFill>
                  <a:srgbClr val="000000"/>
                </a:solidFill>
              </a:rPr>
              <a:t>názorů</a:t>
            </a:r>
            <a:r>
              <a:rPr lang="en-GB" sz="2900" b="1" dirty="0">
                <a:solidFill>
                  <a:srgbClr val="000000"/>
                </a:solidFill>
              </a:rPr>
              <a:t> a </a:t>
            </a:r>
            <a:r>
              <a:rPr lang="en-GB" sz="2900" b="1" dirty="0" err="1">
                <a:solidFill>
                  <a:srgbClr val="000000"/>
                </a:solidFill>
              </a:rPr>
              <a:t>rolí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  <a:r>
              <a:rPr lang="en-GB" sz="2900" dirty="0" err="1">
                <a:solidFill>
                  <a:srgbClr val="000000"/>
                </a:solidFill>
              </a:rPr>
              <a:t>žen</a:t>
            </a:r>
            <a:r>
              <a:rPr lang="en-GB" sz="2900" dirty="0">
                <a:solidFill>
                  <a:srgbClr val="000000"/>
                </a:solidFill>
              </a:rPr>
              <a:t> a </a:t>
            </a:r>
            <a:r>
              <a:rPr lang="en-GB" sz="2900" dirty="0" err="1">
                <a:solidFill>
                  <a:srgbClr val="000000"/>
                </a:solidFill>
              </a:rPr>
              <a:t>mužů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  <a:r>
              <a:rPr lang="en-GB" sz="2900" dirty="0" err="1">
                <a:solidFill>
                  <a:srgbClr val="000000"/>
                </a:solidFill>
              </a:rPr>
              <a:t>ve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  <a:r>
              <a:rPr lang="en-GB" sz="2900" dirty="0" err="1">
                <a:solidFill>
                  <a:srgbClr val="000000"/>
                </a:solidFill>
              </a:rPr>
              <a:t>společnosti</a:t>
            </a:r>
            <a:r>
              <a:rPr lang="en-GB" sz="2900" dirty="0">
                <a:solidFill>
                  <a:srgbClr val="000000"/>
                </a:solidFill>
              </a:rPr>
              <a:t>, v </a:t>
            </a:r>
            <a:r>
              <a:rPr lang="en-GB" sz="2900" dirty="0" err="1">
                <a:solidFill>
                  <a:srgbClr val="000000"/>
                </a:solidFill>
              </a:rPr>
              <a:t>zaměstnání</a:t>
            </a:r>
            <a:r>
              <a:rPr lang="en-GB" sz="2900" dirty="0">
                <a:solidFill>
                  <a:srgbClr val="000000"/>
                </a:solidFill>
              </a:rPr>
              <a:t>, v </a:t>
            </a:r>
            <a:r>
              <a:rPr lang="en-GB" sz="2900" dirty="0" err="1">
                <a:solidFill>
                  <a:srgbClr val="000000"/>
                </a:solidFill>
              </a:rPr>
              <a:t>rodině</a:t>
            </a:r>
            <a:r>
              <a:rPr lang="en-GB" sz="2900" dirty="0">
                <a:solidFill>
                  <a:srgbClr val="000000"/>
                </a:solidFill>
              </a:rPr>
              <a:t>...</a:t>
            </a: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643042" y="3929066"/>
            <a:ext cx="6076026" cy="2547628"/>
          </a:xfrm>
          <a:prstGeom prst="rect">
            <a:avLst/>
          </a:prstGeom>
          <a:solidFill>
            <a:srgbClr val="FFFFCC"/>
          </a:solidFill>
          <a:ln w="25560" cap="sq">
            <a:solidFill>
              <a:srgbClr val="339933"/>
            </a:solidFill>
            <a:miter lim="800000"/>
            <a:headEnd/>
            <a:tailEnd/>
          </a:ln>
        </p:spPr>
        <p:txBody>
          <a:bodyPr lIns="81639" tIns="42452" rIns="81639" bIns="42452"/>
          <a:lstStyle/>
          <a:p>
            <a:pPr marL="309605" indent="-309605">
              <a:buSzPct val="45000"/>
              <a:buFont typeface="Arial" charset="0"/>
              <a:buChar char="-"/>
              <a:tabLst>
                <a:tab pos="309605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r>
              <a:rPr lang="cs-CZ" sz="2300" dirty="0">
                <a:solidFill>
                  <a:srgbClr val="000000"/>
                </a:solidFill>
              </a:rPr>
              <a:t>př. od mužů se stereotypně předpokládá, že ...........</a:t>
            </a:r>
          </a:p>
          <a:p>
            <a:pPr marL="309605" indent="-309605">
              <a:buSzPct val="45000"/>
              <a:tabLst>
                <a:tab pos="309605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endParaRPr lang="cs-CZ" sz="2300" dirty="0">
              <a:solidFill>
                <a:srgbClr val="000000"/>
              </a:solidFill>
            </a:endParaRPr>
          </a:p>
          <a:p>
            <a:pPr marL="309605" indent="-309605">
              <a:buSzPct val="45000"/>
              <a:tabLst>
                <a:tab pos="309605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r>
              <a:rPr lang="cs-CZ" sz="2300" dirty="0">
                <a:solidFill>
                  <a:srgbClr val="000000"/>
                </a:solidFill>
              </a:rPr>
              <a:t>- př. ženám se přisuzuje: ...........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56480" y="1031148"/>
            <a:ext cx="8229600" cy="50189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90246" indent="-293764">
              <a:spcAft>
                <a:spcPts val="1293"/>
              </a:spcAft>
              <a:buSzPct val="45000"/>
              <a:buFont typeface="Wingdings" charset="2"/>
              <a:buChar char=""/>
              <a:tabLst>
                <a:tab pos="390246" algn="l"/>
                <a:tab pos="796332" algn="l"/>
                <a:tab pos="1203858" algn="l"/>
                <a:tab pos="1611384" algn="l"/>
                <a:tab pos="2018910" algn="l"/>
                <a:tab pos="2426436" algn="l"/>
                <a:tab pos="2833962" algn="l"/>
                <a:tab pos="3241488" algn="l"/>
                <a:tab pos="3649014" algn="l"/>
                <a:tab pos="4056540" algn="l"/>
                <a:tab pos="4464066" algn="l"/>
                <a:tab pos="4871592" algn="l"/>
                <a:tab pos="5279118" algn="l"/>
                <a:tab pos="5686644" algn="l"/>
                <a:tab pos="6094170" algn="l"/>
                <a:tab pos="6501696" algn="l"/>
                <a:tab pos="6909222" algn="l"/>
                <a:tab pos="7316748" algn="l"/>
                <a:tab pos="7724274" algn="l"/>
                <a:tab pos="8131800" algn="l"/>
                <a:tab pos="8539326" algn="l"/>
              </a:tabLst>
            </a:pPr>
            <a:r>
              <a:rPr lang="en-GB" sz="2900" b="1" u="sng" dirty="0" err="1">
                <a:solidFill>
                  <a:srgbClr val="000000"/>
                </a:solidFill>
              </a:rPr>
              <a:t>Skleněný</a:t>
            </a:r>
            <a:r>
              <a:rPr lang="en-GB" sz="2900" b="1" u="sng" dirty="0">
                <a:solidFill>
                  <a:srgbClr val="000000"/>
                </a:solidFill>
              </a:rPr>
              <a:t> strop</a:t>
            </a:r>
          </a:p>
          <a:p>
            <a:pPr marL="390246" indent="-293764">
              <a:spcAft>
                <a:spcPts val="1293"/>
              </a:spcAft>
              <a:buSzPct val="45000"/>
              <a:tabLst>
                <a:tab pos="390246" algn="l"/>
                <a:tab pos="796332" algn="l"/>
                <a:tab pos="1203858" algn="l"/>
                <a:tab pos="1611384" algn="l"/>
                <a:tab pos="2018910" algn="l"/>
                <a:tab pos="2426436" algn="l"/>
                <a:tab pos="2833962" algn="l"/>
                <a:tab pos="3241488" algn="l"/>
                <a:tab pos="3649014" algn="l"/>
                <a:tab pos="4056540" algn="l"/>
                <a:tab pos="4464066" algn="l"/>
                <a:tab pos="4871592" algn="l"/>
                <a:tab pos="5279118" algn="l"/>
                <a:tab pos="5686644" algn="l"/>
                <a:tab pos="6094170" algn="l"/>
                <a:tab pos="6501696" algn="l"/>
                <a:tab pos="6909222" algn="l"/>
                <a:tab pos="7316748" algn="l"/>
                <a:tab pos="7724274" algn="l"/>
                <a:tab pos="8131800" algn="l"/>
                <a:tab pos="8539326" algn="l"/>
              </a:tabLst>
            </a:pPr>
            <a:endParaRPr lang="en-GB" sz="2900" b="1" u="sng" dirty="0">
              <a:solidFill>
                <a:srgbClr val="000000"/>
              </a:solidFill>
            </a:endParaRPr>
          </a:p>
          <a:p>
            <a:pPr marL="390246" indent="-293764">
              <a:spcAft>
                <a:spcPts val="1293"/>
              </a:spcAft>
              <a:buSzPct val="45000"/>
              <a:buFont typeface="Wingdings" charset="2"/>
              <a:buChar char=""/>
              <a:tabLst>
                <a:tab pos="390246" algn="l"/>
                <a:tab pos="796332" algn="l"/>
                <a:tab pos="1203858" algn="l"/>
                <a:tab pos="1611384" algn="l"/>
                <a:tab pos="2018910" algn="l"/>
                <a:tab pos="2426436" algn="l"/>
                <a:tab pos="2833962" algn="l"/>
                <a:tab pos="3241488" algn="l"/>
                <a:tab pos="3649014" algn="l"/>
                <a:tab pos="4056540" algn="l"/>
                <a:tab pos="4464066" algn="l"/>
                <a:tab pos="4871592" algn="l"/>
                <a:tab pos="5279118" algn="l"/>
                <a:tab pos="5686644" algn="l"/>
                <a:tab pos="6094170" algn="l"/>
                <a:tab pos="6501696" algn="l"/>
                <a:tab pos="6909222" algn="l"/>
                <a:tab pos="7316748" algn="l"/>
                <a:tab pos="7724274" algn="l"/>
                <a:tab pos="8131800" algn="l"/>
                <a:tab pos="8539326" algn="l"/>
              </a:tabLst>
            </a:pPr>
            <a:r>
              <a:rPr lang="en-GB" sz="2900" dirty="0" err="1">
                <a:solidFill>
                  <a:srgbClr val="000000"/>
                </a:solidFill>
              </a:rPr>
              <a:t>neviditelné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  <a:r>
              <a:rPr lang="en-GB" sz="2900" dirty="0" err="1">
                <a:solidFill>
                  <a:srgbClr val="000000"/>
                </a:solidFill>
              </a:rPr>
              <a:t>bariéry</a:t>
            </a:r>
            <a:r>
              <a:rPr lang="en-GB" sz="2900" dirty="0">
                <a:solidFill>
                  <a:srgbClr val="000000"/>
                </a:solidFill>
              </a:rPr>
              <a:t>, </a:t>
            </a:r>
            <a:r>
              <a:rPr lang="en-GB" sz="2900" dirty="0" err="1">
                <a:solidFill>
                  <a:srgbClr val="000000"/>
                </a:solidFill>
              </a:rPr>
              <a:t>které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  <a:r>
              <a:rPr lang="en-GB" sz="2900" b="1" dirty="0" err="1">
                <a:solidFill>
                  <a:srgbClr val="000000"/>
                </a:solidFill>
              </a:rPr>
              <a:t>neumožní</a:t>
            </a:r>
            <a:r>
              <a:rPr lang="en-GB" sz="2900" b="1" dirty="0">
                <a:solidFill>
                  <a:srgbClr val="000000"/>
                </a:solidFill>
              </a:rPr>
              <a:t> </a:t>
            </a:r>
            <a:r>
              <a:rPr lang="en-GB" sz="2900" b="1" dirty="0" err="1">
                <a:solidFill>
                  <a:srgbClr val="000000"/>
                </a:solidFill>
              </a:rPr>
              <a:t>ženám</a:t>
            </a:r>
            <a:r>
              <a:rPr lang="en-GB" sz="2900" b="1" dirty="0">
                <a:solidFill>
                  <a:srgbClr val="000000"/>
                </a:solidFill>
              </a:rPr>
              <a:t>, </a:t>
            </a:r>
            <a:r>
              <a:rPr lang="en-GB" sz="2900" b="1" dirty="0" err="1">
                <a:solidFill>
                  <a:srgbClr val="000000"/>
                </a:solidFill>
              </a:rPr>
              <a:t>aby</a:t>
            </a:r>
            <a:r>
              <a:rPr lang="en-GB" sz="2900" b="1" dirty="0">
                <a:solidFill>
                  <a:srgbClr val="000000"/>
                </a:solidFill>
              </a:rPr>
              <a:t> se </a:t>
            </a:r>
            <a:r>
              <a:rPr lang="en-GB" sz="2900" b="1" dirty="0" err="1">
                <a:solidFill>
                  <a:srgbClr val="000000"/>
                </a:solidFill>
              </a:rPr>
              <a:t>dostaly</a:t>
            </a:r>
            <a:r>
              <a:rPr lang="en-GB" sz="2900" b="1" dirty="0">
                <a:solidFill>
                  <a:srgbClr val="000000"/>
                </a:solidFill>
              </a:rPr>
              <a:t> </a:t>
            </a:r>
            <a:r>
              <a:rPr lang="en-GB" sz="2900" b="1" dirty="0" err="1">
                <a:solidFill>
                  <a:srgbClr val="000000"/>
                </a:solidFill>
              </a:rPr>
              <a:t>na</a:t>
            </a:r>
            <a:r>
              <a:rPr lang="en-GB" sz="2900" b="1" dirty="0">
                <a:solidFill>
                  <a:srgbClr val="000000"/>
                </a:solidFill>
              </a:rPr>
              <a:t> </a:t>
            </a:r>
            <a:r>
              <a:rPr lang="en-GB" sz="2900" b="1" dirty="0" err="1">
                <a:solidFill>
                  <a:srgbClr val="000000"/>
                </a:solidFill>
              </a:rPr>
              <a:t>významná</a:t>
            </a:r>
            <a:r>
              <a:rPr lang="en-GB" sz="2900" b="1" dirty="0">
                <a:solidFill>
                  <a:srgbClr val="000000"/>
                </a:solidFill>
              </a:rPr>
              <a:t> </a:t>
            </a:r>
            <a:r>
              <a:rPr lang="en-GB" sz="2900" b="1" dirty="0" err="1">
                <a:solidFill>
                  <a:srgbClr val="000000"/>
                </a:solidFill>
              </a:rPr>
              <a:t>místa</a:t>
            </a:r>
            <a:endParaRPr lang="en-GB" sz="2900" b="1" dirty="0">
              <a:solidFill>
                <a:srgbClr val="000000"/>
              </a:solidFill>
            </a:endParaRPr>
          </a:p>
          <a:p>
            <a:pPr marL="390246" indent="-293764">
              <a:spcAft>
                <a:spcPts val="1293"/>
              </a:spcAft>
              <a:buSzPct val="45000"/>
              <a:tabLst>
                <a:tab pos="390246" algn="l"/>
                <a:tab pos="796332" algn="l"/>
                <a:tab pos="1203858" algn="l"/>
                <a:tab pos="1611384" algn="l"/>
                <a:tab pos="2018910" algn="l"/>
                <a:tab pos="2426436" algn="l"/>
                <a:tab pos="2833962" algn="l"/>
                <a:tab pos="3241488" algn="l"/>
                <a:tab pos="3649014" algn="l"/>
                <a:tab pos="4056540" algn="l"/>
                <a:tab pos="4464066" algn="l"/>
                <a:tab pos="4871592" algn="l"/>
                <a:tab pos="5279118" algn="l"/>
                <a:tab pos="5686644" algn="l"/>
                <a:tab pos="6094170" algn="l"/>
                <a:tab pos="6501696" algn="l"/>
                <a:tab pos="6909222" algn="l"/>
                <a:tab pos="7316748" algn="l"/>
                <a:tab pos="7724274" algn="l"/>
                <a:tab pos="8131800" algn="l"/>
                <a:tab pos="8539326" algn="l"/>
              </a:tabLst>
            </a:pPr>
            <a:endParaRPr lang="en-GB" sz="29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56480" y="653829"/>
            <a:ext cx="8229600" cy="539624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90246" indent="-293764">
              <a:spcAft>
                <a:spcPts val="1293"/>
              </a:spcAft>
              <a:buSzPct val="45000"/>
              <a:buFont typeface="Wingdings" charset="2"/>
              <a:buChar char="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2900" b="1" u="sng" dirty="0" err="1">
                <a:solidFill>
                  <a:srgbClr val="000000"/>
                </a:solidFill>
              </a:rPr>
              <a:t>Genderová</a:t>
            </a:r>
            <a:r>
              <a:rPr lang="en-GB" sz="2900" b="1" u="sng" dirty="0">
                <a:solidFill>
                  <a:srgbClr val="000000"/>
                </a:solidFill>
              </a:rPr>
              <a:t> </a:t>
            </a:r>
            <a:r>
              <a:rPr lang="en-GB" sz="2900" b="1" u="sng" dirty="0" err="1">
                <a:solidFill>
                  <a:srgbClr val="000000"/>
                </a:solidFill>
              </a:rPr>
              <a:t>rovnost</a:t>
            </a:r>
            <a:endParaRPr lang="cs-CZ" sz="2900" b="1" u="sng" dirty="0">
              <a:solidFill>
                <a:srgbClr val="000000"/>
              </a:solidFill>
            </a:endParaRPr>
          </a:p>
          <a:p>
            <a:pPr marL="390246" indent="-293764">
              <a:spcAft>
                <a:spcPts val="1293"/>
              </a:spcAft>
              <a:buSzPct val="45000"/>
              <a:buFont typeface="Wingdings" charset="2"/>
              <a:buChar char="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endParaRPr lang="en-GB" sz="2900" b="1" u="sng" dirty="0">
              <a:solidFill>
                <a:srgbClr val="000000"/>
              </a:solidFill>
            </a:endParaRPr>
          </a:p>
          <a:p>
            <a:pPr marL="390246" indent="-293764">
              <a:spcAft>
                <a:spcPts val="1293"/>
              </a:spcAft>
              <a:buSzPct val="45000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2900" dirty="0">
                <a:solidFill>
                  <a:srgbClr val="000000"/>
                </a:solidFill>
              </a:rPr>
              <a:t>= </a:t>
            </a:r>
            <a:r>
              <a:rPr lang="en-GB" sz="2900" dirty="0" err="1">
                <a:solidFill>
                  <a:srgbClr val="000000"/>
                </a:solidFill>
              </a:rPr>
              <a:t>rovnost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  <a:r>
              <a:rPr lang="en-GB" sz="2900" dirty="0" err="1">
                <a:solidFill>
                  <a:srgbClr val="000000"/>
                </a:solidFill>
              </a:rPr>
              <a:t>mezi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  <a:r>
              <a:rPr lang="en-GB" sz="2900" dirty="0" err="1">
                <a:solidFill>
                  <a:srgbClr val="000000"/>
                </a:solidFill>
              </a:rPr>
              <a:t>muži</a:t>
            </a:r>
            <a:r>
              <a:rPr lang="en-GB" sz="2900" dirty="0">
                <a:solidFill>
                  <a:srgbClr val="000000"/>
                </a:solidFill>
              </a:rPr>
              <a:t> a </a:t>
            </a:r>
            <a:r>
              <a:rPr lang="en-GB" sz="2900" dirty="0" err="1">
                <a:solidFill>
                  <a:srgbClr val="000000"/>
                </a:solidFill>
              </a:rPr>
              <a:t>ženami</a:t>
            </a:r>
            <a:r>
              <a:rPr lang="en-GB" sz="2900" dirty="0">
                <a:solidFill>
                  <a:srgbClr val="000000"/>
                </a:solidFill>
              </a:rPr>
              <a:t>, </a:t>
            </a:r>
            <a:r>
              <a:rPr lang="en-GB" sz="2900" dirty="0" err="1">
                <a:solidFill>
                  <a:srgbClr val="000000"/>
                </a:solidFill>
              </a:rPr>
              <a:t>která</a:t>
            </a:r>
            <a:r>
              <a:rPr lang="en-GB" sz="2900" dirty="0">
                <a:solidFill>
                  <a:srgbClr val="000000"/>
                </a:solidFill>
              </a:rPr>
              <a:t> se </a:t>
            </a:r>
            <a:r>
              <a:rPr lang="en-GB" sz="2900" dirty="0" err="1">
                <a:solidFill>
                  <a:srgbClr val="000000"/>
                </a:solidFill>
              </a:rPr>
              <a:t>vztahuje</a:t>
            </a:r>
            <a:r>
              <a:rPr lang="en-GB" sz="2900" dirty="0">
                <a:solidFill>
                  <a:srgbClr val="000000"/>
                </a:solidFill>
              </a:rPr>
              <a:t> k </a:t>
            </a:r>
            <a:r>
              <a:rPr lang="en-GB" sz="2900" dirty="0" err="1">
                <a:solidFill>
                  <a:srgbClr val="000000"/>
                </a:solidFill>
              </a:rPr>
              <a:t>rovnosti</a:t>
            </a:r>
            <a:r>
              <a:rPr lang="en-GB" sz="2900" dirty="0">
                <a:solidFill>
                  <a:srgbClr val="000000"/>
                </a:solidFill>
              </a:rPr>
              <a:t> v </a:t>
            </a:r>
            <a:r>
              <a:rPr lang="cs-CZ" sz="2900" dirty="0">
                <a:solidFill>
                  <a:srgbClr val="000000"/>
                </a:solidFill>
              </a:rPr>
              <a:t>:</a:t>
            </a:r>
            <a:endParaRPr lang="en-GB" sz="2900" dirty="0">
              <a:solidFill>
                <a:srgbClr val="000000"/>
              </a:solidFill>
            </a:endParaRPr>
          </a:p>
          <a:p>
            <a:pPr marL="781932" lvl="1">
              <a:spcAft>
                <a:spcPts val="1032"/>
              </a:spcAft>
              <a:buSzPct val="75000"/>
              <a:buFont typeface="Symbol" charset="2"/>
              <a:buChar char="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2500" dirty="0" err="1">
                <a:solidFill>
                  <a:srgbClr val="000000"/>
                </a:solidFill>
              </a:rPr>
              <a:t>právech</a:t>
            </a:r>
            <a:endParaRPr lang="en-GB" sz="2500" dirty="0">
              <a:solidFill>
                <a:srgbClr val="000000"/>
              </a:solidFill>
            </a:endParaRPr>
          </a:p>
          <a:p>
            <a:pPr marL="781932" lvl="1">
              <a:spcAft>
                <a:spcPts val="1032"/>
              </a:spcAft>
              <a:buSzPct val="75000"/>
              <a:buFont typeface="Symbol" charset="2"/>
              <a:buChar char="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2500" dirty="0" err="1">
                <a:solidFill>
                  <a:srgbClr val="000000"/>
                </a:solidFill>
              </a:rPr>
              <a:t>povinnostech</a:t>
            </a:r>
            <a:endParaRPr lang="en-GB" sz="2500" dirty="0">
              <a:solidFill>
                <a:srgbClr val="000000"/>
              </a:solidFill>
            </a:endParaRPr>
          </a:p>
          <a:p>
            <a:pPr marL="781932" lvl="1">
              <a:spcAft>
                <a:spcPts val="1032"/>
              </a:spcAft>
              <a:buSzPct val="75000"/>
              <a:buFont typeface="Symbol" charset="2"/>
              <a:buChar char="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2500" dirty="0" err="1">
                <a:solidFill>
                  <a:srgbClr val="000000"/>
                </a:solidFill>
              </a:rPr>
              <a:t>Příležitostech</a:t>
            </a:r>
            <a:r>
              <a:rPr lang="en-GB" sz="2500" dirty="0">
                <a:solidFill>
                  <a:srgbClr val="000000"/>
                </a:solidFill>
              </a:rPr>
              <a:t> </a:t>
            </a:r>
            <a:r>
              <a:rPr lang="en-GB" sz="2500" dirty="0" err="1">
                <a:solidFill>
                  <a:srgbClr val="000000"/>
                </a:solidFill>
              </a:rPr>
              <a:t>mužů</a:t>
            </a:r>
            <a:r>
              <a:rPr lang="en-GB" sz="2500" dirty="0">
                <a:solidFill>
                  <a:srgbClr val="000000"/>
                </a:solidFill>
              </a:rPr>
              <a:t> a </a:t>
            </a:r>
            <a:r>
              <a:rPr lang="en-GB" sz="2500" dirty="0" err="1">
                <a:solidFill>
                  <a:srgbClr val="000000"/>
                </a:solidFill>
              </a:rPr>
              <a:t>žen</a:t>
            </a:r>
            <a:endParaRPr lang="en-GB" sz="2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6480" y="816567"/>
            <a:ext cx="8229600" cy="52335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90246" indent="-293764">
              <a:spcAft>
                <a:spcPts val="1293"/>
              </a:spcAft>
              <a:buSzPct val="45000"/>
              <a:buFont typeface="Wingdings" charset="2"/>
              <a:buChar char="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2900" dirty="0" err="1">
                <a:solidFill>
                  <a:srgbClr val="000000"/>
                </a:solidFill>
              </a:rPr>
              <a:t>Nadace</a:t>
            </a:r>
            <a:r>
              <a:rPr lang="en-GB" sz="2900" dirty="0">
                <a:solidFill>
                  <a:srgbClr val="000000"/>
                </a:solidFill>
              </a:rPr>
              <a:t> Gender studies: </a:t>
            </a:r>
            <a:r>
              <a:rPr lang="en-GB" sz="2900" b="1" dirty="0" err="1">
                <a:solidFill>
                  <a:srgbClr val="000000"/>
                </a:solidFill>
              </a:rPr>
              <a:t>Jiřina</a:t>
            </a:r>
            <a:r>
              <a:rPr lang="en-GB" sz="2900" b="1" dirty="0">
                <a:solidFill>
                  <a:srgbClr val="000000"/>
                </a:solidFill>
              </a:rPr>
              <a:t> </a:t>
            </a:r>
            <a:r>
              <a:rPr lang="en-GB" sz="2900" b="1" dirty="0" err="1">
                <a:solidFill>
                  <a:srgbClr val="000000"/>
                </a:solidFill>
              </a:rPr>
              <a:t>Šiklová</a:t>
            </a:r>
            <a:endParaRPr lang="cs-CZ" sz="2900" b="1" dirty="0">
              <a:solidFill>
                <a:srgbClr val="000000"/>
              </a:solidFill>
            </a:endParaRPr>
          </a:p>
          <a:p>
            <a:pPr marL="390246" indent="-293764">
              <a:spcAft>
                <a:spcPts val="1293"/>
              </a:spcAft>
              <a:buSzPct val="45000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endParaRPr lang="en-GB" sz="2900" b="1" dirty="0">
              <a:solidFill>
                <a:srgbClr val="000000"/>
              </a:solidFill>
            </a:endParaRPr>
          </a:p>
          <a:p>
            <a:pPr marL="781932" lvl="1">
              <a:spcAft>
                <a:spcPts val="1032"/>
              </a:spcAft>
              <a:buSzPct val="75000"/>
              <a:buFont typeface="Symbol" charset="2"/>
              <a:buChar char="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2500" dirty="0" err="1">
                <a:solidFill>
                  <a:srgbClr val="000000"/>
                </a:solidFill>
              </a:rPr>
              <a:t>nezávislá</a:t>
            </a:r>
            <a:r>
              <a:rPr lang="en-GB" sz="2500" dirty="0">
                <a:solidFill>
                  <a:srgbClr val="000000"/>
                </a:solidFill>
              </a:rPr>
              <a:t>, </a:t>
            </a:r>
            <a:r>
              <a:rPr lang="en-GB" sz="2500" dirty="0" err="1">
                <a:solidFill>
                  <a:srgbClr val="000000"/>
                </a:solidFill>
              </a:rPr>
              <a:t>nezisková</a:t>
            </a:r>
            <a:r>
              <a:rPr lang="en-GB" sz="2500" dirty="0">
                <a:solidFill>
                  <a:srgbClr val="000000"/>
                </a:solidFill>
              </a:rPr>
              <a:t> </a:t>
            </a:r>
            <a:r>
              <a:rPr lang="en-GB" sz="2500" dirty="0" err="1">
                <a:solidFill>
                  <a:srgbClr val="000000"/>
                </a:solidFill>
              </a:rPr>
              <a:t>organizace</a:t>
            </a:r>
            <a:endParaRPr lang="cs-CZ" sz="2500" dirty="0">
              <a:solidFill>
                <a:srgbClr val="000000"/>
              </a:solidFill>
            </a:endParaRPr>
          </a:p>
          <a:p>
            <a:pPr marL="781932" lvl="1">
              <a:spcAft>
                <a:spcPts val="1032"/>
              </a:spcAft>
              <a:buSzPct val="75000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endParaRPr lang="en-GB" sz="2500" dirty="0">
              <a:solidFill>
                <a:srgbClr val="000000"/>
              </a:solidFill>
            </a:endParaRPr>
          </a:p>
          <a:p>
            <a:pPr marL="781932" lvl="1">
              <a:spcAft>
                <a:spcPts val="1032"/>
              </a:spcAft>
              <a:buSzPct val="75000"/>
              <a:buFont typeface="Symbol" charset="2"/>
              <a:buChar char="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2500" dirty="0" err="1">
                <a:solidFill>
                  <a:srgbClr val="000000"/>
                </a:solidFill>
              </a:rPr>
              <a:t>zabývá</a:t>
            </a:r>
            <a:r>
              <a:rPr lang="en-GB" sz="2500" dirty="0">
                <a:solidFill>
                  <a:srgbClr val="000000"/>
                </a:solidFill>
              </a:rPr>
              <a:t> se </a:t>
            </a:r>
            <a:r>
              <a:rPr lang="en-GB" sz="2500" dirty="0" err="1">
                <a:solidFill>
                  <a:srgbClr val="000000"/>
                </a:solidFill>
              </a:rPr>
              <a:t>shromažďováním</a:t>
            </a:r>
            <a:r>
              <a:rPr lang="en-GB" sz="2500" dirty="0">
                <a:solidFill>
                  <a:srgbClr val="000000"/>
                </a:solidFill>
              </a:rPr>
              <a:t> a </a:t>
            </a:r>
            <a:r>
              <a:rPr lang="en-GB" sz="2500" dirty="0" err="1">
                <a:solidFill>
                  <a:srgbClr val="000000"/>
                </a:solidFill>
              </a:rPr>
              <a:t>šířením</a:t>
            </a:r>
            <a:r>
              <a:rPr lang="en-GB" sz="2500" dirty="0">
                <a:solidFill>
                  <a:srgbClr val="000000"/>
                </a:solidFill>
              </a:rPr>
              <a:t> </a:t>
            </a:r>
            <a:r>
              <a:rPr lang="en-GB" sz="2500" dirty="0" err="1">
                <a:solidFill>
                  <a:srgbClr val="000000"/>
                </a:solidFill>
              </a:rPr>
              <a:t>informací</a:t>
            </a:r>
            <a:r>
              <a:rPr lang="en-GB" sz="2500" dirty="0">
                <a:solidFill>
                  <a:srgbClr val="000000"/>
                </a:solidFill>
              </a:rPr>
              <a:t> </a:t>
            </a:r>
            <a:r>
              <a:rPr lang="en-GB" sz="2500" dirty="0" err="1">
                <a:solidFill>
                  <a:srgbClr val="000000"/>
                </a:solidFill>
              </a:rPr>
              <a:t>souvisejících</a:t>
            </a:r>
            <a:r>
              <a:rPr lang="en-GB" sz="2500" dirty="0">
                <a:solidFill>
                  <a:srgbClr val="000000"/>
                </a:solidFill>
              </a:rPr>
              <a:t> s </a:t>
            </a:r>
            <a:r>
              <a:rPr lang="en-GB" sz="2500" dirty="0" err="1">
                <a:solidFill>
                  <a:srgbClr val="000000"/>
                </a:solidFill>
              </a:rPr>
              <a:t>problematikou</a:t>
            </a:r>
            <a:r>
              <a:rPr lang="en-GB" sz="2500" dirty="0">
                <a:solidFill>
                  <a:srgbClr val="000000"/>
                </a:solidFill>
              </a:rPr>
              <a:t> gender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6480" y="816567"/>
            <a:ext cx="8229600" cy="52335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90246" indent="-293764">
              <a:spcAft>
                <a:spcPts val="1293"/>
              </a:spcAft>
              <a:buSzPct val="45000"/>
              <a:buFont typeface="Wingdings" charset="2"/>
              <a:buChar char="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cs-CZ" sz="2900" dirty="0" smtClean="0">
                <a:solidFill>
                  <a:srgbClr val="000000"/>
                </a:solidFill>
              </a:rPr>
              <a:t>Zdroje</a:t>
            </a:r>
            <a:endParaRPr lang="cs-CZ" sz="2900" b="1" dirty="0">
              <a:solidFill>
                <a:srgbClr val="000000"/>
              </a:solidFill>
            </a:endParaRPr>
          </a:p>
          <a:p>
            <a:pPr marL="781932" lvl="1">
              <a:spcAft>
                <a:spcPts val="1032"/>
              </a:spcAft>
              <a:buSzPct val="75000"/>
              <a:buFont typeface="Symbol" charset="2"/>
              <a:buChar char=""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cs-CZ" sz="2500" dirty="0" smtClean="0">
                <a:solidFill>
                  <a:srgbClr val="000000"/>
                </a:solidFill>
              </a:rPr>
              <a:t>Ze zdrojů autora</a:t>
            </a:r>
            <a:endParaRPr lang="cs-CZ" sz="2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</TotalTime>
  <Words>318</Words>
  <Application>Microsoft Office PowerPoint</Application>
  <PresentationFormat>Předvádění na obrazovce (4:3)</PresentationFormat>
  <Paragraphs>87</Paragraphs>
  <Slides>9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Cesta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lachi</dc:creator>
  <cp:lastModifiedBy>Paclik</cp:lastModifiedBy>
  <cp:revision>7</cp:revision>
  <dcterms:created xsi:type="dcterms:W3CDTF">2013-01-12T12:29:10Z</dcterms:created>
  <dcterms:modified xsi:type="dcterms:W3CDTF">2013-05-17T09:41:04Z</dcterms:modified>
</cp:coreProperties>
</file>