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5" r:id="rId4"/>
    <p:sldId id="263" r:id="rId5"/>
    <p:sldId id="266" r:id="rId6"/>
    <p:sldId id="256" r:id="rId7"/>
    <p:sldId id="267" r:id="rId8"/>
    <p:sldId id="257" r:id="rId9"/>
    <p:sldId id="268" r:id="rId10"/>
    <p:sldId id="258" r:id="rId11"/>
    <p:sldId id="269" r:id="rId12"/>
    <p:sldId id="259" r:id="rId13"/>
    <p:sldId id="270" r:id="rId14"/>
    <p:sldId id="260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738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634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247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731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06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6640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283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78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161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063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991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FE1D0-2FB5-49E9-99BA-29F75B85AD95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EE74-5BFC-4693-BE89-B775515567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850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161337"/>
              </p:ext>
            </p:extLst>
          </p:nvPr>
        </p:nvGraphicFramePr>
        <p:xfrm>
          <a:off x="1619672" y="2708920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Times New Roman"/>
                          <a:cs typeface="Times New Roman"/>
                        </a:rPr>
                        <a:t>III/2 - Inovace a zkvalitnění výuky prostřednictvím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ICT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35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136904" cy="1830065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Jaké pH bude mít roztok připravený zředěním </a:t>
            </a:r>
            <a:r>
              <a:rPr lang="cs-CZ" sz="2800" dirty="0" smtClean="0"/>
              <a:t>35 </a:t>
            </a:r>
            <a:r>
              <a:rPr lang="cs-CZ" sz="2800" dirty="0"/>
              <a:t>cm</a:t>
            </a:r>
            <a:r>
              <a:rPr lang="cs-CZ" sz="2800" baseline="30000" dirty="0"/>
              <a:t>3</a:t>
            </a:r>
            <a:r>
              <a:rPr lang="cs-CZ" sz="2800" dirty="0"/>
              <a:t> </a:t>
            </a:r>
            <a:r>
              <a:rPr lang="cs-CZ" sz="2800" dirty="0" smtClean="0"/>
              <a:t>roztoku o c = </a:t>
            </a:r>
            <a:r>
              <a:rPr lang="cs-CZ" sz="2800" dirty="0"/>
              <a:t>0,1 </a:t>
            </a:r>
            <a:r>
              <a:rPr lang="cs-CZ" sz="2800" dirty="0" smtClean="0"/>
              <a:t>mol∙dm</a:t>
            </a:r>
            <a:r>
              <a:rPr lang="cs-CZ" sz="2800" baseline="30000" dirty="0" smtClean="0"/>
              <a:t>-3</a:t>
            </a:r>
            <a:r>
              <a:rPr lang="cs-CZ" sz="2800" dirty="0" smtClean="0"/>
              <a:t> </a:t>
            </a:r>
            <a:r>
              <a:rPr lang="cs-CZ" sz="2800" dirty="0"/>
              <a:t>H</a:t>
            </a:r>
            <a:r>
              <a:rPr lang="cs-CZ" sz="2800" baseline="-25000" dirty="0"/>
              <a:t>2</a:t>
            </a:r>
            <a:r>
              <a:rPr lang="cs-CZ" sz="2800" dirty="0"/>
              <a:t>SO</a:t>
            </a:r>
            <a:r>
              <a:rPr lang="cs-CZ" sz="2800" baseline="-25000" dirty="0"/>
              <a:t>4</a:t>
            </a:r>
            <a:r>
              <a:rPr lang="cs-CZ" sz="2800" dirty="0"/>
              <a:t> na objem </a:t>
            </a:r>
            <a:r>
              <a:rPr lang="cs-CZ" sz="2800" dirty="0" smtClean="0"/>
              <a:t>2,2 </a:t>
            </a:r>
            <a:r>
              <a:rPr lang="cs-CZ" sz="2800" dirty="0"/>
              <a:t>dm</a:t>
            </a:r>
            <a:r>
              <a:rPr lang="cs-CZ" sz="2800" baseline="30000" dirty="0"/>
              <a:t>3</a:t>
            </a:r>
            <a:r>
              <a:rPr lang="cs-CZ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9576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Roztok bude mít pH = 2,5.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2011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8136904" cy="1758057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Kolik cm</a:t>
            </a:r>
            <a:r>
              <a:rPr lang="cs-CZ" sz="2800" baseline="30000" dirty="0"/>
              <a:t>3</a:t>
            </a:r>
            <a:r>
              <a:rPr lang="cs-CZ" sz="2800" dirty="0"/>
              <a:t> </a:t>
            </a:r>
            <a:r>
              <a:rPr lang="cs-CZ" sz="2800" dirty="0" smtClean="0"/>
              <a:t>roztoku KOH o c </a:t>
            </a:r>
            <a:r>
              <a:rPr lang="cs-CZ" sz="2800" dirty="0"/>
              <a:t>= </a:t>
            </a:r>
            <a:r>
              <a:rPr lang="cs-CZ" sz="2800" dirty="0" smtClean="0"/>
              <a:t>2 mol</a:t>
            </a:r>
            <a:r>
              <a:rPr lang="cs-CZ" sz="2800" dirty="0"/>
              <a:t>∙</a:t>
            </a:r>
            <a:r>
              <a:rPr lang="cs-CZ" sz="2800" dirty="0" smtClean="0"/>
              <a:t>dm</a:t>
            </a:r>
            <a:r>
              <a:rPr lang="cs-CZ" sz="2800" baseline="30000" dirty="0" smtClean="0"/>
              <a:t>-3</a:t>
            </a:r>
            <a:r>
              <a:rPr lang="cs-CZ" sz="2800" dirty="0" smtClean="0"/>
              <a:t> </a:t>
            </a:r>
            <a:r>
              <a:rPr lang="cs-CZ" sz="2800" dirty="0"/>
              <a:t>je třeba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na </a:t>
            </a:r>
            <a:r>
              <a:rPr lang="cs-CZ" sz="2800" dirty="0"/>
              <a:t>přípravu 5 dm</a:t>
            </a:r>
            <a:r>
              <a:rPr lang="cs-CZ" sz="2800" baseline="30000" dirty="0"/>
              <a:t>3</a:t>
            </a:r>
            <a:r>
              <a:rPr lang="cs-CZ" sz="2800" dirty="0"/>
              <a:t> jeho roztoku, má-li mít pH = 12,8.</a:t>
            </a:r>
          </a:p>
        </p:txBody>
      </p:sp>
    </p:spTree>
    <p:extLst>
      <p:ext uri="{BB962C8B-B14F-4D97-AF65-F5344CB8AC3E}">
        <p14:creationId xmlns:p14="http://schemas.microsoft.com/office/powerpoint/2010/main" xmlns="" val="396459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Na přípravu roztoku </a:t>
            </a:r>
            <a:r>
              <a:rPr lang="cs-CZ" sz="2800" dirty="0"/>
              <a:t>je potřeba 157,7 cm</a:t>
            </a:r>
            <a:r>
              <a:rPr lang="cs-CZ" sz="2800" baseline="30000" dirty="0"/>
              <a:t>3</a:t>
            </a:r>
            <a:r>
              <a:rPr lang="cs-CZ" sz="2800" dirty="0"/>
              <a:t> roztoku </a:t>
            </a:r>
            <a:r>
              <a:rPr lang="cs-CZ" sz="2800" dirty="0" smtClean="0"/>
              <a:t>KOH </a:t>
            </a:r>
            <a:r>
              <a:rPr lang="cs-CZ" sz="2800" dirty="0"/>
              <a:t>o c = 2 mol∙dm</a:t>
            </a:r>
            <a:r>
              <a:rPr lang="cs-CZ" sz="2800" baseline="30000" dirty="0"/>
              <a:t>-3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6581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2060"/>
                </a:solidFill>
              </a:rPr>
              <a:t>Domácí úkol</a:t>
            </a:r>
            <a:endParaRPr lang="cs-CZ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000" dirty="0" smtClean="0"/>
                  <a:t>2,8 litru roztoku </a:t>
                </a:r>
                <a:r>
                  <a:rPr lang="cs-CZ" sz="2000" dirty="0" err="1" smtClean="0"/>
                  <a:t>HCl</a:t>
                </a:r>
                <a:r>
                  <a:rPr lang="cs-CZ" sz="2000" dirty="0" smtClean="0"/>
                  <a:t> obsahuje 2 g chlorovodíku. Určete jeho pH.               </a:t>
                </a:r>
                <a:br>
                  <a:rPr lang="cs-CZ" sz="2000" dirty="0" smtClean="0"/>
                </a:br>
                <a:r>
                  <a:rPr lang="cs-CZ" sz="2000" dirty="0" smtClean="0"/>
                  <a:t>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1,7</m:t>
                        </m:r>
                      </m:e>
                    </m:d>
                  </m:oMath>
                </a14:m>
                <a:r>
                  <a:rPr lang="cs-CZ" sz="2000" dirty="0" smtClean="0">
                    <a:solidFill>
                      <a:srgbClr val="FF0000"/>
                    </a:solidFill>
                  </a:rPr>
                  <a:t/>
                </a:r>
                <a:br>
                  <a:rPr lang="cs-CZ" sz="2000" dirty="0" smtClean="0">
                    <a:solidFill>
                      <a:srgbClr val="FF0000"/>
                    </a:solidFill>
                  </a:rPr>
                </a:br>
                <a:r>
                  <a:rPr lang="cs-CZ" sz="2000" dirty="0" smtClean="0"/>
                  <a:t/>
                </a:r>
                <a:br>
                  <a:rPr lang="cs-CZ" sz="2000" dirty="0" smtClean="0"/>
                </a:br>
                <a:r>
                  <a:rPr lang="cs-CZ" sz="2000" dirty="0" smtClean="0"/>
                  <a:t>Kolik dm</a:t>
                </a:r>
                <a:r>
                  <a:rPr lang="cs-CZ" sz="2000" baseline="30000" dirty="0"/>
                  <a:t>3</a:t>
                </a:r>
                <a:r>
                  <a:rPr lang="cs-CZ" sz="2000" dirty="0"/>
                  <a:t> roztoku H</a:t>
                </a:r>
                <a:r>
                  <a:rPr lang="cs-CZ" sz="2000" baseline="-25000" dirty="0"/>
                  <a:t>2</a:t>
                </a:r>
                <a:r>
                  <a:rPr lang="cs-CZ" sz="2000" dirty="0"/>
                  <a:t>SO</a:t>
                </a:r>
                <a:r>
                  <a:rPr lang="cs-CZ" sz="2000" baseline="-25000" dirty="0"/>
                  <a:t>4</a:t>
                </a:r>
                <a:r>
                  <a:rPr lang="cs-CZ" sz="2000" dirty="0"/>
                  <a:t> o pH = 2,3 je možno připravit z </a:t>
                </a:r>
                <a:r>
                  <a:rPr lang="cs-CZ" sz="2000" dirty="0" smtClean="0"/>
                  <a:t>1,5 </a:t>
                </a:r>
                <a:r>
                  <a:rPr lang="cs-CZ" sz="2000" dirty="0"/>
                  <a:t>cm</a:t>
                </a:r>
                <a:r>
                  <a:rPr lang="cs-CZ" sz="2000" baseline="30000" dirty="0"/>
                  <a:t>3</a:t>
                </a:r>
                <a:r>
                  <a:rPr lang="cs-CZ" sz="2000" dirty="0"/>
                  <a:t> jejího 98% </a:t>
                </a:r>
                <a:r>
                  <a:rPr lang="cs-CZ" sz="2000" dirty="0" smtClean="0"/>
                  <a:t>roztoku</a:t>
                </a:r>
                <a:r>
                  <a:rPr lang="cs-CZ" sz="2000" dirty="0"/>
                  <a:t> </a:t>
                </a:r>
                <a:r>
                  <a:rPr lang="cs-CZ" sz="2000" dirty="0" smtClean="0"/>
                  <a:t>o ρ </a:t>
                </a:r>
                <a:r>
                  <a:rPr lang="cs-CZ" sz="2000" dirty="0"/>
                  <a:t>= 1,8361 g · </a:t>
                </a:r>
                <a:r>
                  <a:rPr lang="cs-CZ" sz="2000" dirty="0" smtClean="0"/>
                  <a:t>cm</a:t>
                </a:r>
                <a:r>
                  <a:rPr lang="cs-CZ" sz="2000" baseline="30000" dirty="0" smtClean="0"/>
                  <a:t>-3</a:t>
                </a:r>
                <a:r>
                  <a:rPr lang="cs-CZ" sz="2000" dirty="0" smtClean="0"/>
                  <a:t>?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cs-CZ" sz="20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cs-CZ" sz="200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0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cs-CZ" sz="2000">
                            <a:solidFill>
                              <a:srgbClr val="FF0000"/>
                            </a:solidFill>
                            <a:latin typeface="Cambria Math"/>
                          </a:rPr>
                          <m:t>9 </m:t>
                        </m:r>
                        <m:r>
                          <m:rPr>
                            <m:sty m:val="p"/>
                          </m:rPr>
                          <a:rPr lang="cs-CZ" sz="2000">
                            <a:solidFill>
                              <a:srgbClr val="FF0000"/>
                            </a:solidFill>
                            <a:latin typeface="Cambria Math"/>
                          </a:rPr>
                          <m:t>d</m:t>
                        </m:r>
                        <m:sSup>
                          <m:sSupPr>
                            <m:ctrlPr>
                              <a:rPr lang="cs-CZ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00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cs-CZ" sz="2000" dirty="0" smtClean="0"/>
                  <a:t/>
                </a:r>
                <a:br>
                  <a:rPr lang="cs-CZ" sz="2000" dirty="0" smtClean="0"/>
                </a:br>
                <a:r>
                  <a:rPr lang="cs-CZ" sz="2000" dirty="0" smtClean="0"/>
                  <a:t/>
                </a:r>
                <a:br>
                  <a:rPr lang="cs-CZ" sz="2000" dirty="0" smtClean="0"/>
                </a:br>
                <a:r>
                  <a:rPr lang="cs-CZ" sz="2000" dirty="0"/>
                  <a:t>Na jaký objem musí být zředěno 500 cm</a:t>
                </a:r>
                <a:r>
                  <a:rPr lang="cs-CZ" sz="2000" baseline="30000" dirty="0"/>
                  <a:t>3</a:t>
                </a:r>
                <a:r>
                  <a:rPr lang="cs-CZ" sz="2000" dirty="0"/>
                  <a:t> roztoku </a:t>
                </a:r>
                <a:r>
                  <a:rPr lang="cs-CZ" sz="2000" dirty="0" err="1"/>
                  <a:t>HCl</a:t>
                </a:r>
                <a:r>
                  <a:rPr lang="cs-CZ" sz="2000" dirty="0"/>
                  <a:t> o pH = 2,5, má-li být pH vzniklého roztoku 4,1? </a:t>
                </a:r>
                <a:r>
                  <a:rPr lang="cs-CZ" sz="2000" dirty="0" smtClean="0"/>
                  <a:t>               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>
                            <a:solidFill>
                              <a:srgbClr val="FF0000"/>
                            </a:solidFill>
                            <a:latin typeface="Cambria Math"/>
                          </a:rPr>
                          <m:t>19,9 </m:t>
                        </m:r>
                        <m:r>
                          <m:rPr>
                            <m:sty m:val="p"/>
                          </m:rPr>
                          <a:rPr lang="cs-CZ" sz="2000">
                            <a:solidFill>
                              <a:srgbClr val="FF0000"/>
                            </a:solidFill>
                            <a:latin typeface="Cambria Math"/>
                          </a:rPr>
                          <m:t>d</m:t>
                        </m:r>
                        <m:sSup>
                          <m:sSupPr>
                            <m:ctrlPr>
                              <a:rPr lang="cs-CZ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00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cs-CZ" sz="2000" dirty="0"/>
                  <a:t/>
                </a:r>
                <a:br>
                  <a:rPr lang="cs-CZ" sz="2000" dirty="0"/>
                </a:br>
                <a:r>
                  <a:rPr lang="cs-CZ" sz="2000" dirty="0" smtClean="0"/>
                  <a:t/>
                </a:r>
                <a:br>
                  <a:rPr lang="cs-CZ" sz="2000" dirty="0" smtClean="0"/>
                </a:br>
                <a:r>
                  <a:rPr lang="cs-CZ" sz="2000" dirty="0"/>
                  <a:t>Jaké bude pH roztoku vytvořeného zředěním </a:t>
                </a:r>
                <a:r>
                  <a:rPr lang="cs-CZ" sz="2000" dirty="0" smtClean="0"/>
                  <a:t>40 </a:t>
                </a:r>
                <a:r>
                  <a:rPr lang="cs-CZ" sz="2000" dirty="0"/>
                  <a:t>cm</a:t>
                </a:r>
                <a:r>
                  <a:rPr lang="cs-CZ" sz="2000" baseline="30000" dirty="0"/>
                  <a:t>3</a:t>
                </a:r>
                <a:r>
                  <a:rPr lang="cs-CZ" sz="2000" dirty="0"/>
                  <a:t> roztoku </a:t>
                </a:r>
                <a:r>
                  <a:rPr lang="cs-CZ" sz="2000" dirty="0" err="1"/>
                  <a:t>HCl</a:t>
                </a:r>
                <a:r>
                  <a:rPr lang="cs-CZ" sz="2000" dirty="0"/>
                  <a:t> </a:t>
                </a:r>
                <a:r>
                  <a:rPr lang="cs-CZ" sz="2000" dirty="0" smtClean="0"/>
                  <a:t/>
                </a:r>
                <a:br>
                  <a:rPr lang="cs-CZ" sz="2000" dirty="0" smtClean="0"/>
                </a:br>
                <a:r>
                  <a:rPr lang="cs-CZ" sz="2000" dirty="0" smtClean="0"/>
                  <a:t>o </a:t>
                </a:r>
                <a:r>
                  <a:rPr lang="cs-CZ" sz="2000" dirty="0"/>
                  <a:t>c = 0,05 mol·dm</a:t>
                </a:r>
                <a:r>
                  <a:rPr lang="cs-CZ" sz="2000" baseline="30000" dirty="0"/>
                  <a:t>-3</a:t>
                </a:r>
                <a:r>
                  <a:rPr lang="cs-CZ" sz="2000" dirty="0"/>
                  <a:t> na objem </a:t>
                </a:r>
                <a:r>
                  <a:rPr lang="cs-CZ" sz="2000" dirty="0" smtClean="0"/>
                  <a:t>950 </a:t>
                </a:r>
                <a:r>
                  <a:rPr lang="cs-CZ" sz="2000" dirty="0"/>
                  <a:t>cm</a:t>
                </a:r>
                <a:r>
                  <a:rPr lang="cs-CZ" sz="2000" baseline="30000" dirty="0"/>
                  <a:t>3</a:t>
                </a:r>
                <a:r>
                  <a:rPr lang="cs-CZ" sz="2000" smtClean="0"/>
                  <a:t>?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2,68</m:t>
                        </m:r>
                      </m:e>
                    </m:d>
                  </m:oMath>
                </a14:m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 cstate="print"/>
                <a:stretch>
                  <a:fillRect l="-741" t="-610" r="-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073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Zdroje: archiv autorky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037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877179"/>
              </p:ext>
            </p:extLst>
          </p:nvPr>
        </p:nvGraphicFramePr>
        <p:xfrm>
          <a:off x="1691680" y="1340768"/>
          <a:ext cx="5829300" cy="3677285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Chemické výpočty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Výpočty pH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VY_32_INOVACE_Ch0317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Chemie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2. ročník čtyřletého a 6. ročník osmiletého gymnázia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 Vladana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Špůrková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6. 1.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cs-CZ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10. 1. 2014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Žák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chápe pojem pH roztoku, vypočítá pH roztoku kyselin a zásad.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je určen pro procvičování ve vyučovací hodině, lze jej použít i při samostudiu.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05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VÝPOČTY pH</a:t>
            </a:r>
            <a:endParaRPr lang="cs-CZ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8229600" cy="3849291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cs-CZ" sz="3600" dirty="0" smtClean="0">
                    <a:solidFill>
                      <a:srgbClr val="FF0000"/>
                    </a:solidFill>
                  </a:rPr>
                  <a:t>pH = - log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3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3600" i="0">
                            <a:solidFill>
                              <a:srgbClr val="FF0000"/>
                            </a:solidFill>
                            <a:latin typeface="Cambria Math"/>
                          </a:rPr>
                          <m:t>c</m:t>
                        </m:r>
                      </m:e>
                      <m:sub>
                        <m:sSub>
                          <m:sSubPr>
                            <m:ctrlPr>
                              <a:rPr lang="cs-CZ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36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cs-CZ" sz="36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cs-CZ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36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O</m:t>
                            </m:r>
                          </m:e>
                          <m:sup>
                            <m:r>
                              <a:rPr lang="cs-CZ" sz="3600" i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sub>
                    </m:sSub>
                  </m:oMath>
                </a14:m>
                <a:r>
                  <a:rPr lang="cs-CZ" sz="3600" dirty="0" smtClean="0">
                    <a:solidFill>
                      <a:srgbClr val="FF0000"/>
                    </a:solidFill>
                  </a:rPr>
                  <a:t/>
                </a:r>
                <a:br>
                  <a:rPr lang="cs-CZ" sz="3600" dirty="0" smtClean="0">
                    <a:solidFill>
                      <a:srgbClr val="FF0000"/>
                    </a:solidFill>
                  </a:rPr>
                </a:br>
                <a:r>
                  <a:rPr lang="cs-CZ" sz="3600" dirty="0" smtClean="0">
                    <a:solidFill>
                      <a:srgbClr val="FF0000"/>
                    </a:solidFill>
                  </a:rPr>
                  <a:t/>
                </a:r>
                <a:br>
                  <a:rPr lang="cs-CZ" sz="3600" dirty="0" smtClean="0">
                    <a:solidFill>
                      <a:srgbClr val="FF0000"/>
                    </a:solidFill>
                  </a:rPr>
                </a:br>
                <a:r>
                  <a:rPr lang="cs-CZ" sz="3600" dirty="0" err="1" smtClean="0">
                    <a:solidFill>
                      <a:srgbClr val="FF0000"/>
                    </a:solidFill>
                  </a:rPr>
                  <a:t>pOH</a:t>
                </a:r>
                <a:r>
                  <a:rPr lang="cs-CZ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3600" dirty="0">
                    <a:solidFill>
                      <a:srgbClr val="FF0000"/>
                    </a:solidFill>
                  </a:rPr>
                  <a:t>= - log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360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3600">
                            <a:solidFill>
                              <a:srgbClr val="FF0000"/>
                            </a:solidFill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3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O</m:t>
                        </m:r>
                        <m:sSup>
                          <m:sSupPr>
                            <m:ctrlPr>
                              <a:rPr lang="cs-CZ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36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cs-CZ" sz="36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sub>
                    </m:sSub>
                  </m:oMath>
                </a14:m>
                <a:endParaRPr lang="cs-CZ" sz="36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cs-CZ" dirty="0" smtClean="0"/>
                  <a:t/>
                </a:r>
                <a:br>
                  <a:rPr lang="cs-CZ" dirty="0" smtClean="0"/>
                </a:br>
                <a:r>
                  <a:rPr lang="cs-CZ" sz="3600" dirty="0" smtClean="0">
                    <a:solidFill>
                      <a:srgbClr val="FF0000"/>
                    </a:solidFill>
                  </a:rPr>
                  <a:t>pH + </a:t>
                </a:r>
                <a:r>
                  <a:rPr lang="cs-CZ" sz="3600" dirty="0" err="1" smtClean="0">
                    <a:solidFill>
                      <a:srgbClr val="FF0000"/>
                    </a:solidFill>
                  </a:rPr>
                  <a:t>pOH</a:t>
                </a:r>
                <a:r>
                  <a:rPr lang="cs-CZ" sz="3600" dirty="0" smtClean="0">
                    <a:solidFill>
                      <a:srgbClr val="FF0000"/>
                    </a:solidFill>
                  </a:rPr>
                  <a:t> = 14</a:t>
                </a:r>
                <a:endParaRPr lang="cs-CZ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229600" cy="3849291"/>
              </a:xfrm>
              <a:blipFill rotWithShape="1">
                <a:blip r:embed="rId2" cstate="print"/>
                <a:stretch>
                  <a:fillRect t="-22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10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Určete pH roztoku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a) HNO</a:t>
            </a:r>
            <a:r>
              <a:rPr lang="cs-CZ" baseline="-25000" dirty="0"/>
              <a:t>3</a:t>
            </a:r>
            <a:r>
              <a:rPr lang="cs-CZ" dirty="0"/>
              <a:t> o c = 0,01 mol∙dm</a:t>
            </a:r>
            <a:r>
              <a:rPr lang="cs-CZ" baseline="30000" dirty="0"/>
              <a:t>-3</a:t>
            </a:r>
            <a:r>
              <a:rPr lang="cs-CZ" dirty="0"/>
              <a:t>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b) </a:t>
            </a:r>
            <a:r>
              <a:rPr lang="cs-CZ" dirty="0" err="1"/>
              <a:t>NaOH</a:t>
            </a:r>
            <a:r>
              <a:rPr lang="cs-CZ" dirty="0"/>
              <a:t> o c = </a:t>
            </a:r>
            <a:r>
              <a:rPr lang="cs-CZ" dirty="0" smtClean="0"/>
              <a:t>0,06 </a:t>
            </a:r>
            <a:r>
              <a:rPr lang="cs-CZ" dirty="0"/>
              <a:t>mol∙dm</a:t>
            </a:r>
            <a:r>
              <a:rPr lang="cs-CZ" baseline="30000" dirty="0"/>
              <a:t>-3</a:t>
            </a:r>
            <a:r>
              <a:rPr lang="cs-CZ" dirty="0"/>
              <a:t>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c) H</a:t>
            </a:r>
            <a:r>
              <a:rPr lang="cs-CZ" baseline="-25000" dirty="0"/>
              <a:t>2</a:t>
            </a:r>
            <a:r>
              <a:rPr lang="cs-CZ" dirty="0"/>
              <a:t>SO</a:t>
            </a:r>
            <a:r>
              <a:rPr lang="cs-CZ" baseline="-25000" dirty="0"/>
              <a:t>4</a:t>
            </a:r>
            <a:r>
              <a:rPr lang="cs-CZ" dirty="0"/>
              <a:t> o c = 0,008 mol∙dm</a:t>
            </a:r>
            <a:r>
              <a:rPr lang="cs-CZ" baseline="30000" dirty="0"/>
              <a:t>-3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109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a) pH = 2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b) pH = 12,78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c) pH = 1,8</a:t>
            </a:r>
            <a:br>
              <a:rPr lang="cs-CZ" sz="2800" dirty="0" smtClean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3355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dirty="0" smtClean="0"/>
              <a:t>2 g 20</a:t>
            </a:r>
            <a:r>
              <a:rPr lang="cs-CZ" sz="2800" dirty="0"/>
              <a:t>% </a:t>
            </a:r>
            <a:r>
              <a:rPr lang="cs-CZ" sz="2800" dirty="0" smtClean="0"/>
              <a:t>roztoku </a:t>
            </a:r>
            <a:r>
              <a:rPr lang="cs-CZ" sz="2800" dirty="0" err="1" smtClean="0"/>
              <a:t>HCl</a:t>
            </a:r>
            <a:r>
              <a:rPr lang="cs-CZ" sz="2800" dirty="0" smtClean="0"/>
              <a:t> byly zředěny </a:t>
            </a:r>
            <a:r>
              <a:rPr lang="cs-CZ" sz="2800" dirty="0"/>
              <a:t>na objem </a:t>
            </a:r>
            <a:r>
              <a:rPr lang="cs-CZ" sz="2800" dirty="0" smtClean="0"/>
              <a:t>1,5 </a:t>
            </a:r>
            <a:r>
              <a:rPr lang="cs-CZ" sz="2800" dirty="0"/>
              <a:t>dm</a:t>
            </a:r>
            <a:r>
              <a:rPr lang="cs-CZ" sz="2800" baseline="30000" dirty="0"/>
              <a:t>3</a:t>
            </a:r>
            <a:r>
              <a:rPr lang="cs-CZ" sz="2800" dirty="0"/>
              <a:t>. Jaké bude pH takto připraveného roztoku?</a:t>
            </a:r>
          </a:p>
        </p:txBody>
      </p:sp>
    </p:spTree>
    <p:extLst>
      <p:ext uri="{BB962C8B-B14F-4D97-AF65-F5344CB8AC3E}">
        <p14:creationId xmlns:p14="http://schemas.microsoft.com/office/powerpoint/2010/main" xmlns="" val="28073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smtClean="0"/>
              <a:t>Roztok bude mít </a:t>
            </a:r>
            <a:r>
              <a:rPr lang="cs-CZ" sz="2800" dirty="0" smtClean="0"/>
              <a:t>pH = 2,14.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034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dirty="0"/>
              <a:t>Z </a:t>
            </a:r>
            <a:r>
              <a:rPr lang="cs-CZ" sz="2800" dirty="0" smtClean="0"/>
              <a:t>10 </a:t>
            </a:r>
            <a:r>
              <a:rPr lang="cs-CZ" sz="2800" dirty="0"/>
              <a:t>g pevného </a:t>
            </a:r>
            <a:r>
              <a:rPr lang="cs-CZ" sz="2800" dirty="0" smtClean="0"/>
              <a:t>KOH </a:t>
            </a:r>
            <a:r>
              <a:rPr lang="cs-CZ" sz="2800" dirty="0"/>
              <a:t>byly připraveny 3 dm</a:t>
            </a:r>
            <a:r>
              <a:rPr lang="cs-CZ" sz="2800" baseline="30000" dirty="0"/>
              <a:t>3</a:t>
            </a:r>
            <a:r>
              <a:rPr lang="cs-CZ" sz="2800" dirty="0"/>
              <a:t> vodného roztoku. Vypočítejte jeho pH.</a:t>
            </a:r>
          </a:p>
        </p:txBody>
      </p:sp>
    </p:spTree>
    <p:extLst>
      <p:ext uri="{BB962C8B-B14F-4D97-AF65-F5344CB8AC3E}">
        <p14:creationId xmlns:p14="http://schemas.microsoft.com/office/powerpoint/2010/main" xmlns="" val="32436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Roztok má pH = 12,93.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6769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272</Words>
  <Application>Microsoft Office PowerPoint</Application>
  <PresentationFormat>Předvádění na obrazovce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Snímek 1</vt:lpstr>
      <vt:lpstr>Snímek 2</vt:lpstr>
      <vt:lpstr>VÝPOČTY pH</vt:lpstr>
      <vt:lpstr>Snímek 4</vt:lpstr>
      <vt:lpstr>Odpověď</vt:lpstr>
      <vt:lpstr>2 g 20% roztoku HCl byly zředěny na objem 1,5 dm3. Jaké bude pH takto připraveného roztoku?</vt:lpstr>
      <vt:lpstr>Odpověď</vt:lpstr>
      <vt:lpstr>Z 10 g pevného KOH byly připraveny 3 dm3 vodného roztoku. Vypočítejte jeho pH.</vt:lpstr>
      <vt:lpstr>Odpověď</vt:lpstr>
      <vt:lpstr>Jaké pH bude mít roztok připravený zředěním 35 cm3 roztoku o c = 0,1 mol∙dm-3 H2SO4 na objem 2,2 dm3?</vt:lpstr>
      <vt:lpstr>Odpověď</vt:lpstr>
      <vt:lpstr>Kolik cm3 roztoku KOH o c = 2 mol∙dm-3 je třeba  na přípravu 5 dm3 jeho roztoku, má-li mít pH = 12,8.</vt:lpstr>
      <vt:lpstr>Odpověď</vt:lpstr>
      <vt:lpstr>Domácí úkol</vt:lpstr>
      <vt:lpstr>Snímek 15</vt:lpstr>
    </vt:vector>
  </TitlesOfParts>
  <Company>Zábřeh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g 30% roztoku HCl byl zředěn na objem 1 dm3. Jaké bude pH takto připraveného roztoku?</dc:title>
  <dc:creator>Špůrek Dušan</dc:creator>
  <cp:lastModifiedBy>Paclik</cp:lastModifiedBy>
  <cp:revision>21</cp:revision>
  <dcterms:created xsi:type="dcterms:W3CDTF">2013-08-06T13:00:10Z</dcterms:created>
  <dcterms:modified xsi:type="dcterms:W3CDTF">2014-07-09T14:29:47Z</dcterms:modified>
</cp:coreProperties>
</file>