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42"/>
  </p:notesMasterIdLst>
  <p:sldIdLst>
    <p:sldId id="292" r:id="rId3"/>
    <p:sldId id="293" r:id="rId4"/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1" r:id="rId28"/>
    <p:sldId id="282" r:id="rId29"/>
    <p:sldId id="279" r:id="rId30"/>
    <p:sldId id="283" r:id="rId31"/>
    <p:sldId id="284" r:id="rId32"/>
    <p:sldId id="285" r:id="rId33"/>
    <p:sldId id="272" r:id="rId34"/>
    <p:sldId id="286" r:id="rId35"/>
    <p:sldId id="287" r:id="rId36"/>
    <p:sldId id="288" r:id="rId37"/>
    <p:sldId id="289" r:id="rId38"/>
    <p:sldId id="290" r:id="rId39"/>
    <p:sldId id="291" r:id="rId40"/>
    <p:sldId id="294" r:id="rId4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99DC3A-7C91-4F2B-A57B-63CBBC5658B7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F1B8413-ECFB-46B0-B3EA-8B016C8AD0D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6320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E209D00-CCDC-48CD-BD61-A9A76BFD922D}" type="slidenum">
              <a:rPr lang="cs-CZ" altLang="cs-CZ" smtClean="0"/>
              <a:pPr/>
              <a:t>8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42820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8725AD-5A4A-4154-9225-E5874A74E8CB}" type="slidenum">
              <a:rPr lang="cs-CZ" altLang="cs-CZ" smtClean="0"/>
              <a:pPr>
                <a:spcBef>
                  <a:spcPct val="0"/>
                </a:spcBef>
              </a:pPr>
              <a:t>10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09056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660348-5821-439A-8280-B3A3CD5D7964}" type="slidenum">
              <a:rPr lang="cs-CZ" altLang="cs-CZ" smtClean="0"/>
              <a:pPr>
                <a:spcBef>
                  <a:spcPct val="0"/>
                </a:spcBef>
              </a:pPr>
              <a:t>14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2978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7E84E8E-1C1E-4DAA-B057-B61DEE077090}" type="slidenum">
              <a:rPr lang="cs-CZ" altLang="cs-CZ" smtClean="0"/>
              <a:pPr/>
              <a:t>16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63392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  <a:defRPr/>
            </a:pPr>
            <a:r>
              <a:rPr lang="cs-CZ" dirty="0" smtClean="0"/>
              <a:t>Mecenáš</a:t>
            </a:r>
          </a:p>
          <a:p>
            <a:pPr>
              <a:defRPr/>
            </a:pPr>
            <a:r>
              <a:rPr lang="cs-CZ" dirty="0" smtClean="0"/>
              <a:t>= příznivec, podporovatel věd a umění, případně tvůrců</a:t>
            </a:r>
          </a:p>
          <a:p>
            <a:pPr>
              <a:defRPr/>
            </a:pPr>
            <a:r>
              <a:rPr lang="cs-CZ" dirty="0" smtClean="0"/>
              <a:t>← </a:t>
            </a:r>
            <a:r>
              <a:rPr lang="cs-CZ" dirty="0" err="1" smtClean="0"/>
              <a:t>Gaius</a:t>
            </a:r>
            <a:r>
              <a:rPr lang="cs-CZ" dirty="0" smtClean="0"/>
              <a:t> </a:t>
            </a:r>
            <a:r>
              <a:rPr lang="cs-CZ" dirty="0" err="1" smtClean="0"/>
              <a:t>Cilnius</a:t>
            </a:r>
            <a:r>
              <a:rPr lang="cs-CZ" dirty="0" smtClean="0"/>
              <a:t> </a:t>
            </a:r>
            <a:r>
              <a:rPr lang="cs-CZ" dirty="0" err="1" smtClean="0"/>
              <a:t>Maecenas</a:t>
            </a:r>
            <a:r>
              <a:rPr lang="cs-CZ" dirty="0" smtClean="0"/>
              <a:t> [</a:t>
            </a:r>
            <a:r>
              <a:rPr lang="cs-CZ" dirty="0" err="1" smtClean="0"/>
              <a:t>gajus</a:t>
            </a:r>
            <a:r>
              <a:rPr lang="cs-CZ" dirty="0" smtClean="0"/>
              <a:t> </a:t>
            </a:r>
            <a:r>
              <a:rPr lang="cs-CZ" dirty="0" err="1" smtClean="0"/>
              <a:t>cilnyjus</a:t>
            </a:r>
            <a:r>
              <a:rPr lang="cs-CZ" dirty="0" smtClean="0"/>
              <a:t> </a:t>
            </a:r>
            <a:r>
              <a:rPr lang="cs-CZ" dirty="0" err="1" smtClean="0"/>
              <a:t>mécénás</a:t>
            </a:r>
            <a:r>
              <a:rPr lang="cs-CZ" dirty="0" smtClean="0"/>
              <a:t>] = bohatý římský občan, přítel a důvěrník císaře Augusta, kolem sebe kruh nadaných básníků, které hmotně podporoval</a:t>
            </a:r>
          </a:p>
          <a:p>
            <a:pPr marL="171450" indent="-171450">
              <a:buFont typeface="Arial" charset="0"/>
              <a:buChar char="•"/>
              <a:defRPr/>
            </a:pPr>
            <a:endParaRPr lang="cs-CZ" dirty="0" smtClean="0"/>
          </a:p>
          <a:p>
            <a:pPr marL="171450" indent="-171450">
              <a:buFont typeface="Arial" charset="0"/>
              <a:buChar char="•"/>
              <a:defRPr/>
            </a:pPr>
            <a:endParaRPr lang="cs-CZ" dirty="0" smtClean="0"/>
          </a:p>
          <a:p>
            <a:pPr marL="171450" indent="-171450">
              <a:buFont typeface="Arial" charset="0"/>
              <a:buChar char="•"/>
              <a:defRPr/>
            </a:pPr>
            <a:endParaRPr lang="cs-CZ" dirty="0" smtClean="0"/>
          </a:p>
          <a:p>
            <a:pPr marL="171450" indent="-171450">
              <a:buFont typeface="Arial" charset="0"/>
              <a:buChar char="•"/>
              <a:defRPr/>
            </a:pPr>
            <a:endParaRPr lang="cs-CZ" dirty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155DF2-917B-47CD-B666-D25046B3E727}" type="slidenum">
              <a:rPr lang="cs-CZ" altLang="cs-CZ" smtClean="0"/>
              <a:pPr>
                <a:spcBef>
                  <a:spcPct val="0"/>
                </a:spcBef>
              </a:pPr>
              <a:t>23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60496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7C87C91-1155-40F4-BAD1-AB741D2436A3}" type="slidenum">
              <a:rPr lang="cs-CZ" altLang="cs-CZ" smtClean="0"/>
              <a:pPr/>
              <a:t>30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56645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1DF43E8-FB5C-4A98-8F3C-B2A7BFF69F50}" type="slidenum">
              <a:rPr lang="cs-CZ" altLang="cs-CZ" smtClean="0">
                <a:solidFill>
                  <a:srgbClr val="000000"/>
                </a:solidFill>
              </a:rPr>
              <a:pPr/>
              <a:t>39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9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A30A2-F9B7-4D2E-9D31-A2182EEC9C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7E00A-10C9-4B7C-A405-F18DABEBC376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18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980BD-B9D6-42FC-BE24-5694F31CE1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7513-7F80-40A4-ADEB-B4E40FA29868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7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7DB0C-850F-4702-93B7-E875A005D6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A8CA-6306-41AA-A001-9B89039AD1AF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573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D98029-B356-478C-96FA-C4B335DAB31F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763CE59-A9B1-4FD3-B283-50F07AFED8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915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BE46A4-6FAD-4DF8-83B9-7D80AC807EDB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CBBA20-FDAB-42FA-8940-D6651F1BC2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218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55EAC0-FC42-431F-82C7-F69D29A5A7AE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B36115-57C4-4761-B53B-D762045A6F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60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901E1E-17F2-49C6-A3B9-32D580FE7559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560D0C-F5FA-4D63-937C-F86121E2DB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150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8B8A41-B40F-4DFA-AADA-6A5607053ABE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22E5B3-6F0D-40E8-9B37-30324B7771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919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57CCCE-3F6E-43C5-ADC1-94E879C8D258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27A69A-7401-4D57-9AFC-8216314E86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757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B5FC82-7E7E-4EAE-A8FB-6084504FEF8E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FCBFFA-7C90-4E6D-9384-42488FEA21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664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8406C6-3C03-4DEC-9A73-1D03366052EE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5095F6-114F-41D7-AD23-DD8D053DEB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09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2D633-0710-466A-AE00-AC961B6DBD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6AA8-0BE5-4E62-B4BA-D2F2A8C66461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717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AD4E33-0867-40EF-9FD7-E71AF72B2D87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2B1E19-234A-4D78-B48E-344AB024B0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464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1A0795-B771-4412-9E70-AE18A1BE51F9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71150B8-FE0C-440D-9784-AC00D31F63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617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00939D-DF4F-45C2-BA76-73DA068E0352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7ACC9F-854C-44FF-9A25-8AC567272F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87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FD67F-3A41-4906-BE91-52CAA1E92F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2778-3A2C-4325-A00B-8B212B9DB630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42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2521B-4EFC-4542-93E1-D94D3B9CFB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BAF21-9480-4FE2-9681-61D90C7E3409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32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EC51D-53F2-440A-A7FD-B627A72962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AC5F4-55E9-4164-A5F7-EC75F0E37432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20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BFD39-61F6-4A08-B665-74D0F0E975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74AA2-9BA1-4496-97F7-E198F18C4EBC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11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9CEC7-A117-4331-A76B-756024FB77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14183-A7BE-43C0-BF8B-73174ABE182C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90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D9518-033E-415B-96F7-F4699CEA64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82A54-8566-4FB5-BE5A-01388BA8FC04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84105-147E-445D-8D9F-647D912AA2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9414F-0729-4F92-8E5C-5C1211B3798D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01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74A15D-F74D-40D4-A430-15E0F52C7A2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2632D2-5E7F-441D-990F-DB5C71AEAC63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1245416-6507-470D-905B-2142AE8B0ADD}" type="datetimeFigureOut">
              <a:rPr lang="cs-CZ"/>
              <a:pPr>
                <a:defRPr/>
              </a:pPr>
              <a:t>16.8.2014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049DCB1-3E5A-4DAC-B696-D7A1051F84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e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0350"/>
            <a:ext cx="6143625" cy="1504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ovéPole 4"/>
          <p:cNvSpPr txBox="1">
            <a:spLocks noChangeArrowheads="1"/>
          </p:cNvSpPr>
          <p:nvPr/>
        </p:nvSpPr>
        <p:spPr bwMode="auto">
          <a:xfrm>
            <a:off x="0" y="1916113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b="1">
                <a:latin typeface="Arial" panose="020B0604020202020204" pitchFamily="34" charset="0"/>
              </a:rPr>
              <a:t>Vzdělávací materiál</a:t>
            </a:r>
            <a:endParaRPr lang="cs-CZ" altLang="cs-CZ" sz="2000">
              <a:latin typeface="Arial" panose="020B0604020202020204" pitchFamily="34" charset="0"/>
            </a:endParaRPr>
          </a:p>
          <a:p>
            <a:pPr algn="ctr"/>
            <a:r>
              <a:rPr lang="cs-CZ" altLang="cs-CZ" sz="1400" b="1">
                <a:latin typeface="Arial" panose="020B0604020202020204" pitchFamily="34" charset="0"/>
              </a:rPr>
              <a:t>vytvořený v projektu OP VK</a:t>
            </a:r>
            <a:endParaRPr lang="cs-CZ" altLang="cs-CZ" sz="1400">
              <a:latin typeface="Arial" panose="020B060402020202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619250" y="2708275"/>
          <a:ext cx="5829300" cy="1203324"/>
        </p:xfrm>
        <a:graphic>
          <a:graphicData uri="http://schemas.openxmlformats.org/drawingml/2006/table">
            <a:tbl>
              <a:tblPr/>
              <a:tblGrid>
                <a:gridCol w="2228850"/>
                <a:gridCol w="3600450"/>
              </a:tblGrid>
              <a:tr h="300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Název školy:</a:t>
                      </a:r>
                      <a:endParaRPr kumimoji="0" lang="cs-CZ" alt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92" marB="539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Gymnázium, Zábřeh, náměstí Osvobození 20</a:t>
                      </a:r>
                      <a:endParaRPr kumimoji="0" lang="cs-CZ" alt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92" marB="539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Číslo projektu:</a:t>
                      </a:r>
                      <a:endParaRPr kumimoji="0" lang="cs-CZ" alt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92" marB="539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CZ.1.07/1.5.00/34.0211</a:t>
                      </a:r>
                      <a:endParaRPr kumimoji="0" lang="cs-CZ" alt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92" marB="539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Název projektu:</a:t>
                      </a:r>
                      <a:endParaRPr kumimoji="0" lang="cs-CZ" alt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92" marB="539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Zlepšení podmínek pro výuku na gymnáziu</a:t>
                      </a:r>
                      <a:endParaRPr kumimoji="0" lang="cs-CZ" alt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92" marB="539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Číslo a název klíčové aktivity:</a:t>
                      </a:r>
                      <a:endParaRPr kumimoji="0" lang="cs-CZ" alt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92" marB="539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III/2 - Inovace a zkvalitnění výuky prostřednictvím ICT</a:t>
                      </a:r>
                      <a:endParaRPr kumimoji="0" lang="cs-CZ" alt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92" marB="539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3600" dirty="0" smtClean="0"/>
              <a:t>římské písmo - latinka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4643438" y="1803400"/>
            <a:ext cx="3241675" cy="44926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dirty="0">
                <a:latin typeface="+mn-lt"/>
                <a:cs typeface="+mn-cs"/>
              </a:rPr>
              <a:t>← z řecké alfabety, přejata prostřednictvím Etrusků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200" dirty="0"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200" b="1" dirty="0">
                <a:latin typeface="+mn-lt"/>
                <a:cs typeface="+mn-cs"/>
              </a:rPr>
              <a:t>jazyk</a:t>
            </a:r>
            <a:r>
              <a:rPr lang="cs-CZ" sz="2200" dirty="0">
                <a:latin typeface="+mn-lt"/>
                <a:cs typeface="+mn-cs"/>
              </a:rPr>
              <a:t> vrcholí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dirty="0">
                <a:latin typeface="+mn-lt"/>
                <a:cs typeface="+mn-cs"/>
              </a:rPr>
              <a:t>v tzv. </a:t>
            </a:r>
            <a:r>
              <a:rPr lang="cs-CZ" sz="2200" b="1" dirty="0">
                <a:latin typeface="+mn-lt"/>
                <a:cs typeface="+mn-cs"/>
              </a:rPr>
              <a:t>klasické latině</a:t>
            </a:r>
            <a:r>
              <a:rPr lang="cs-CZ" sz="2200" dirty="0">
                <a:latin typeface="+mn-lt"/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dirty="0">
                <a:latin typeface="+mn-lt"/>
                <a:cs typeface="+mn-cs"/>
              </a:rPr>
              <a:t>(1. st. př. n. l. – 1. st. n. l.)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200" dirty="0">
              <a:latin typeface="+mn-lt"/>
              <a:cs typeface="+mn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200" dirty="0">
                <a:latin typeface="+mn-lt"/>
                <a:cs typeface="+mn-cs"/>
              </a:rPr>
              <a:t>Poznámka: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dirty="0">
                <a:latin typeface="+mn-lt"/>
                <a:cs typeface="+mn-cs"/>
              </a:rPr>
              <a:t>„vulgární“ = lidová latina → románské jazyky</a:t>
            </a:r>
          </a:p>
        </p:txBody>
      </p:sp>
      <p:pic>
        <p:nvPicPr>
          <p:cNvPr id="11268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125" y="1803400"/>
            <a:ext cx="3876675" cy="2020888"/>
          </a:xfrm>
        </p:spPr>
      </p:pic>
      <p:sp>
        <p:nvSpPr>
          <p:cNvPr id="11269" name="Obdélník 11"/>
          <p:cNvSpPr>
            <a:spLocks noChangeArrowheads="1"/>
          </p:cNvSpPr>
          <p:nvPr/>
        </p:nvSpPr>
        <p:spPr bwMode="auto">
          <a:xfrm>
            <a:off x="492125" y="3824288"/>
            <a:ext cx="38766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sz="1200" b="1" dirty="0">
                <a:solidFill>
                  <a:prstClr val="black"/>
                </a:solidFill>
              </a:rPr>
              <a:t>obr. 5</a:t>
            </a:r>
            <a:endParaRPr lang="cs-CZ" altLang="cs-CZ" sz="1200" b="1" dirty="0"/>
          </a:p>
        </p:txBody>
      </p:sp>
      <p:sp>
        <p:nvSpPr>
          <p:cNvPr id="11270" name="Obdélník 12"/>
          <p:cNvSpPr>
            <a:spLocks noChangeArrowheads="1"/>
          </p:cNvSpPr>
          <p:nvPr/>
        </p:nvSpPr>
        <p:spPr bwMode="auto">
          <a:xfrm>
            <a:off x="492125" y="4470400"/>
            <a:ext cx="3884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/>
              <a:t>forma písmen římské kapitály; </a:t>
            </a:r>
          </a:p>
          <a:p>
            <a:pPr algn="ctr" eaLnBrk="1" hangingPunct="1"/>
            <a:r>
              <a:rPr lang="cs-CZ" altLang="cs-CZ"/>
              <a:t>latinská iniciálová zkratka ze sousloví </a:t>
            </a:r>
            <a:r>
              <a:rPr lang="cs-CZ" altLang="cs-CZ" b="1"/>
              <a:t>S</a:t>
            </a:r>
            <a:r>
              <a:rPr lang="cs-CZ" altLang="cs-CZ"/>
              <a:t>enatus </a:t>
            </a:r>
            <a:r>
              <a:rPr lang="cs-CZ" altLang="cs-CZ" b="1"/>
              <a:t>P</a:t>
            </a:r>
            <a:r>
              <a:rPr lang="cs-CZ" altLang="cs-CZ"/>
              <a:t>opulus</a:t>
            </a:r>
            <a:r>
              <a:rPr lang="cs-CZ" altLang="cs-CZ" b="1"/>
              <a:t>q</a:t>
            </a:r>
            <a:r>
              <a:rPr lang="cs-CZ" altLang="cs-CZ"/>
              <a:t>ue </a:t>
            </a:r>
            <a:r>
              <a:rPr lang="cs-CZ" altLang="cs-CZ" b="1"/>
              <a:t>R</a:t>
            </a:r>
            <a:r>
              <a:rPr lang="cs-CZ" altLang="cs-CZ"/>
              <a:t>omanus,</a:t>
            </a:r>
          </a:p>
          <a:p>
            <a:pPr algn="ctr" eaLnBrk="1" hangingPunct="1"/>
            <a:r>
              <a:rPr lang="cs-CZ" altLang="cs-CZ"/>
              <a:t>      = v překladu senát a lid římský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3600" dirty="0" smtClean="0"/>
              <a:t>římská literatura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cs-CZ" altLang="cs-CZ" smtClean="0"/>
              <a:t>- </a:t>
            </a:r>
            <a:r>
              <a:rPr lang="cs-CZ" altLang="cs-CZ" sz="2400" smtClean="0"/>
              <a:t>v nejstarším období pod silným vlivem řecké literatury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cs-CZ" altLang="cs-CZ" sz="2400" smtClean="0"/>
              <a:t>- není tak bohatá, ani tak původní jako literatura řecká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cs-CZ" altLang="cs-CZ" sz="2400" smtClean="0"/>
              <a:t>- dlouho přebírá témata i hotové útvary 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cs-CZ" altLang="cs-CZ" sz="2400" smtClean="0"/>
              <a:t>- vrcholí až – začátek 1. st. př. n. 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 algn="ctr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3600" dirty="0" smtClean="0"/>
              <a:t>srovnání </a:t>
            </a:r>
            <a:endParaRPr lang="cs-CZ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Římané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dirty="0"/>
              <a:t>- střízliví, praktičtí, disciplinovaní</a:t>
            </a:r>
            <a:endParaRPr lang="cs-CZ" sz="2000" b="1" dirty="0"/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dirty="0"/>
              <a:t>- schopni oběti pro státní zájmy</a:t>
            </a:r>
            <a:endParaRPr lang="cs-CZ" sz="2000" b="1" dirty="0"/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dirty="0" smtClean="0"/>
              <a:t>- nejenže </a:t>
            </a:r>
            <a:r>
              <a:rPr lang="cs-CZ" sz="2000" dirty="0"/>
              <a:t>vytvořili obrovskou </a:t>
            </a:r>
            <a:r>
              <a:rPr lang="cs-CZ" sz="2000" dirty="0" smtClean="0"/>
              <a:t>   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dirty="0" smtClean="0"/>
              <a:t>říši</a:t>
            </a:r>
            <a:r>
              <a:rPr lang="cs-CZ" sz="2000" dirty="0"/>
              <a:t>, byli rovněž schopni ji </a:t>
            </a:r>
            <a:endParaRPr lang="cs-CZ" sz="2000" b="1" dirty="0"/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dirty="0" smtClean="0"/>
              <a:t>zorganizovat </a:t>
            </a:r>
            <a:r>
              <a:rPr lang="cs-CZ" sz="2000" dirty="0"/>
              <a:t>a udržet </a:t>
            </a:r>
            <a:endParaRPr lang="cs-CZ" sz="2000" b="1" dirty="0"/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dirty="0" smtClean="0"/>
              <a:t>- racionální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000" dirty="0"/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Řekové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cs-CZ" altLang="cs-CZ" sz="2000" smtClean="0"/>
              <a:t>- tvořiví, myšlenkově meditativní</a:t>
            </a:r>
            <a:endParaRPr lang="cs-CZ" altLang="cs-CZ" sz="2000" b="1" smtClean="0"/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cs-CZ" altLang="cs-CZ" sz="2000" smtClean="0"/>
              <a:t>- smysl pro krásu a estetické hodnoty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3657600" cy="576262"/>
          </a:xfrm>
        </p:spPr>
        <p:txBody>
          <a:bodyPr/>
          <a:lstStyle/>
          <a:p>
            <a:pPr marL="571500" indent="-571500" eaLnBrk="1" hangingPunct="1">
              <a:buFont typeface="Wingdings" panose="05000000000000000000" pitchFamily="2" charset="2"/>
              <a:buChar char="§"/>
            </a:pPr>
            <a:r>
              <a:rPr lang="cs-CZ" altLang="cs-CZ" sz="3600" smtClean="0"/>
              <a:t>Římané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57200" y="1052513"/>
            <a:ext cx="7427913" cy="1296987"/>
          </a:xfrm>
        </p:spPr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/>
              <a:t>→ satira, epigram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/>
              <a:t>→ opovržení k hercům a recitátorům - změkčilost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684213" y="2565400"/>
            <a:ext cx="7056437" cy="3632200"/>
          </a:xfrm>
        </p:spPr>
        <p:txBody>
          <a:bodyPr rtlCol="0">
            <a:normAutofit/>
          </a:bodyPr>
          <a:lstStyle/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 smtClean="0"/>
              <a:t>Římané válečně Řecko dobyli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 smtClean="0"/>
              <a:t>    X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 smtClean="0"/>
              <a:t>    kulturně řecké vzdělanosti podlehli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 smtClean="0"/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 smtClean="0"/>
              <a:t>význam latinské římské literatury: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jejím prostřednictvím pronikla znalost řecké antické vzdělanosti do evropské kultury, Římané nám zachovali řeckou vzdělanost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Char char="§"/>
              <a:defRPr/>
            </a:pPr>
            <a:r>
              <a:rPr lang="cs-CZ" sz="3600" dirty="0" smtClean="0"/>
              <a:t>členění římské literatury </a:t>
            </a:r>
            <a:br>
              <a:rPr lang="cs-CZ" sz="3600" dirty="0" smtClean="0"/>
            </a:br>
            <a:r>
              <a:rPr lang="cs-CZ" sz="2800" dirty="0" smtClean="0"/>
              <a:t>(3. st. př. n. l. – 5. st. n. l.)</a:t>
            </a:r>
            <a:r>
              <a:rPr lang="cs-CZ" sz="3600" dirty="0" smtClean="0"/>
              <a:t>:</a:t>
            </a:r>
            <a:endParaRPr lang="cs-CZ" sz="36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8313" y="1628775"/>
            <a:ext cx="7620000" cy="4800600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endParaRPr lang="cs-CZ" altLang="cs-CZ" smtClean="0"/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cs-CZ" altLang="cs-CZ" sz="2800" b="1" smtClean="0"/>
              <a:t>1. staré (archaické) období</a:t>
            </a:r>
            <a:r>
              <a:rPr lang="cs-CZ" altLang="cs-CZ" sz="2800" smtClean="0"/>
              <a:t>  (3. – 2. st. př. n. l.)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cs-CZ" altLang="cs-CZ" sz="2800" b="1" smtClean="0"/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cs-CZ" altLang="cs-CZ" sz="2800" b="1" smtClean="0"/>
              <a:t>2. klasické období</a:t>
            </a:r>
            <a:r>
              <a:rPr lang="cs-CZ" altLang="cs-CZ" sz="2800" smtClean="0"/>
              <a:t> (1. st. př. n. l. – 14 n. l.)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cs-CZ" altLang="cs-CZ" sz="2800" smtClean="0"/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cs-CZ" altLang="cs-CZ" sz="2800" b="1" smtClean="0"/>
              <a:t>3. postklasické období </a:t>
            </a:r>
            <a:r>
              <a:rPr lang="cs-CZ" altLang="cs-CZ" sz="2800" smtClean="0"/>
              <a:t>(14 n. l. – 5. st. n. l.)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cs-CZ" altLang="cs-CZ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62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/>
              <a:t>1. staré (archaické) období </a:t>
            </a:r>
            <a:r>
              <a:rPr lang="cs-CZ" sz="2800" dirty="0" smtClean="0"/>
              <a:t>(3. – 2. st. př. n. l.)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400" dirty="0" smtClean="0"/>
              <a:t>rozvoj nejstarší římské literatury v rámci ÚLS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400" dirty="0" smtClean="0"/>
              <a:t>latinské </a:t>
            </a:r>
            <a:r>
              <a:rPr lang="cs-CZ" sz="2400" b="1" dirty="0" smtClean="0"/>
              <a:t>překlady</a:t>
            </a:r>
            <a:r>
              <a:rPr lang="cs-CZ" sz="2400" dirty="0" smtClean="0"/>
              <a:t> řecké epické a dramatické tvorby</a:t>
            </a:r>
          </a:p>
          <a:p>
            <a:pPr marL="114300" indent="0" eaLnBrk="1" hangingPunct="1">
              <a:buFont typeface="Arial" charset="0"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- 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Livius Andronicus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dirty="0" smtClean="0"/>
              <a:t>– Odyssea</a:t>
            </a:r>
          </a:p>
          <a:p>
            <a:pPr marL="114300" indent="0" eaLnBrk="1" hangingPunct="1">
              <a:buFont typeface="Arial" charset="0"/>
              <a:buNone/>
              <a:defRPr/>
            </a:pPr>
            <a:r>
              <a:rPr lang="cs-CZ" sz="2400" dirty="0" smtClean="0"/>
              <a:t>    - velmi oblíbena </a:t>
            </a:r>
            <a:r>
              <a:rPr lang="cs-CZ" sz="2400" b="1" dirty="0" smtClean="0"/>
              <a:t>řecká nová komedie</a:t>
            </a:r>
            <a:r>
              <a:rPr lang="cs-CZ" sz="2400" dirty="0" smtClean="0"/>
              <a:t> 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buFont typeface="Wingdings" pitchFamily="2" charset="2"/>
              <a:buChar char="§"/>
              <a:defRPr/>
            </a:pPr>
            <a:r>
              <a:rPr lang="cs-CZ" sz="2800" b="1" dirty="0" smtClean="0"/>
              <a:t>Titus </a:t>
            </a:r>
            <a:r>
              <a:rPr lang="cs-CZ" sz="2800" b="1" dirty="0" err="1" smtClean="0"/>
              <a:t>Maccius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Plautus</a:t>
            </a:r>
            <a:r>
              <a:rPr lang="cs-CZ" sz="2800" dirty="0" smtClean="0"/>
              <a:t> </a:t>
            </a:r>
            <a:r>
              <a:rPr lang="cs-CZ" sz="2200" dirty="0" smtClean="0"/>
              <a:t>(asi 251 – 184 př. n. l.)</a:t>
            </a:r>
            <a:br>
              <a:rPr lang="cs-CZ" sz="2200" dirty="0" smtClean="0"/>
            </a:br>
            <a:r>
              <a:rPr lang="cs-CZ" sz="2400" dirty="0" smtClean="0"/>
              <a:t>= nejvýznamnější římský autor komedií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417638"/>
            <a:ext cx="7753350" cy="4800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dirty="0" smtClean="0"/>
              <a:t>– </a:t>
            </a:r>
            <a:r>
              <a:rPr lang="cs-CZ" sz="2400" dirty="0" smtClean="0"/>
              <a:t>navazují na </a:t>
            </a:r>
            <a:r>
              <a:rPr lang="cs-CZ" sz="2400" b="1" dirty="0" smtClean="0"/>
              <a:t>řecké vzory + využití domácích prvků</a:t>
            </a:r>
            <a:r>
              <a:rPr lang="cs-CZ" sz="2400" dirty="0" smtClean="0"/>
              <a:t>     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– rodinné historky, milostné příběhy, pestrý děj, intriky a 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nečekané zvraty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– tvůrce </a:t>
            </a:r>
            <a:r>
              <a:rPr lang="cs-CZ" sz="2400" b="1" dirty="0" smtClean="0"/>
              <a:t>ustálených lidských typů</a:t>
            </a:r>
            <a:r>
              <a:rPr lang="cs-CZ" sz="2400" dirty="0" smtClean="0"/>
              <a:t>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000" dirty="0"/>
              <a:t> </a:t>
            </a:r>
            <a:r>
              <a:rPr lang="cs-CZ" sz="2000" dirty="0" smtClean="0"/>
              <a:t>  (chytrý, prohnaný otrok; hloupý, lakomý pán, chlubivý mluvka)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– důraz na </a:t>
            </a:r>
            <a:r>
              <a:rPr lang="cs-CZ" sz="2400" b="1" dirty="0" smtClean="0"/>
              <a:t>slovní komiku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– </a:t>
            </a:r>
            <a:r>
              <a:rPr lang="cs-CZ" sz="2400" b="1" dirty="0" smtClean="0"/>
              <a:t>jazyk</a:t>
            </a:r>
            <a:r>
              <a:rPr lang="cs-CZ" sz="2400" dirty="0" smtClean="0"/>
              <a:t> </a:t>
            </a:r>
            <a:r>
              <a:rPr lang="cs-CZ" sz="2400" b="1" dirty="0" smtClean="0"/>
              <a:t>prostředkem charakteristiky postav</a:t>
            </a:r>
            <a:r>
              <a:rPr lang="cs-CZ" sz="2400" dirty="0" smtClean="0"/>
              <a:t>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</a:t>
            </a:r>
            <a:r>
              <a:rPr lang="cs-CZ" sz="2000" dirty="0" smtClean="0"/>
              <a:t>(postavy denního života – hovorový jazyk – tzv. vulgární latina)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cs-CZ" sz="2400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dirty="0" smtClean="0"/>
              <a:t>Lišák </a:t>
            </a:r>
            <a:r>
              <a:rPr lang="cs-CZ" sz="2400" b="1" dirty="0" err="1" smtClean="0"/>
              <a:t>Pseudolus</a:t>
            </a:r>
            <a:r>
              <a:rPr lang="cs-CZ" sz="2400" b="1" dirty="0" smtClean="0"/>
              <a:t> </a:t>
            </a:r>
            <a:r>
              <a:rPr lang="cs-CZ" sz="2000" dirty="0" smtClean="0"/>
              <a:t>(prohnaný otrok zachrání milostný vztah svého pána)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dirty="0" smtClean="0"/>
              <a:t>Chlubný voják</a:t>
            </a:r>
            <a:r>
              <a:rPr lang="cs-CZ" sz="2400" dirty="0" smtClean="0"/>
              <a:t>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dirty="0" smtClean="0"/>
              <a:t>Komedie o hrnci</a:t>
            </a:r>
            <a:r>
              <a:rPr lang="cs-CZ" sz="2400" dirty="0" smtClean="0"/>
              <a:t> </a:t>
            </a:r>
            <a:r>
              <a:rPr lang="cs-CZ" sz="2000" dirty="0" smtClean="0"/>
              <a:t>(ústřední postavou lakomý pán, vliv na </a:t>
            </a:r>
            <a:r>
              <a:rPr lang="cs-CZ" sz="2000" dirty="0" err="1" smtClean="0"/>
              <a:t>Moliéra</a:t>
            </a:r>
            <a:r>
              <a:rPr lang="cs-CZ" sz="2000" dirty="0" smtClean="0"/>
              <a:t>)</a:t>
            </a:r>
          </a:p>
          <a:p>
            <a:pPr marL="0" eaLnBrk="1" hangingPunct="1">
              <a:spcBef>
                <a:spcPts val="0"/>
              </a:spcBef>
              <a:buFont typeface="Arial" charset="0"/>
              <a:buChar char="•"/>
              <a:defRPr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buFont typeface="Wingdings" pitchFamily="2" charset="2"/>
              <a:buChar char="§"/>
              <a:defRPr/>
            </a:pPr>
            <a:r>
              <a:rPr lang="cs-CZ" sz="2800" b="1" dirty="0" smtClean="0"/>
              <a:t>Publius </a:t>
            </a:r>
            <a:r>
              <a:rPr lang="cs-CZ" sz="2800" b="1" dirty="0" err="1" smtClean="0"/>
              <a:t>Terentius</a:t>
            </a:r>
            <a:r>
              <a:rPr lang="cs-CZ" sz="2800" dirty="0" smtClean="0"/>
              <a:t> </a:t>
            </a:r>
            <a:r>
              <a:rPr lang="cs-CZ" sz="2800" b="1" dirty="0" smtClean="0"/>
              <a:t>Afer</a:t>
            </a:r>
            <a:r>
              <a:rPr lang="cs-CZ" sz="2800" dirty="0" smtClean="0"/>
              <a:t> </a:t>
            </a:r>
            <a:r>
              <a:rPr lang="cs-CZ" sz="2400" dirty="0" smtClean="0"/>
              <a:t>(asi 195 – 159 př. n. l.) </a:t>
            </a:r>
            <a:br>
              <a:rPr lang="cs-CZ" sz="2400" dirty="0" smtClean="0"/>
            </a:br>
            <a:r>
              <a:rPr lang="cs-CZ" sz="2400" dirty="0" smtClean="0"/>
              <a:t>= římský dramatik afrického původu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268413"/>
            <a:ext cx="7620000" cy="525621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X </a:t>
            </a:r>
            <a:r>
              <a:rPr lang="cs-CZ" sz="2400" dirty="0" err="1" smtClean="0"/>
              <a:t>Plautovi</a:t>
            </a:r>
            <a:r>
              <a:rPr lang="cs-CZ" sz="2400" dirty="0" smtClean="0"/>
              <a:t>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ne taková popularita 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dirty="0" smtClean="0"/>
              <a:t>- jeho hry vyšší umělecké aspirace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dirty="0" smtClean="0"/>
              <a:t>- určeny vzdělanějším vrstvám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dirty="0" smtClean="0"/>
              <a:t>- věrnější řeckému originálu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dirty="0" smtClean="0"/>
              <a:t>- vážnější ladění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dirty="0" smtClean="0"/>
              <a:t>- jemnější, laskavější humor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dirty="0" smtClean="0"/>
              <a:t>- spisovný jazyk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sz="2400" dirty="0"/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dirty="0" smtClean="0"/>
              <a:t>- novátor v oblasti výstavby děje </a:t>
            </a:r>
          </a:p>
          <a:p>
            <a:pPr marL="0" eaLnBrk="1" hangingPunct="1">
              <a:spcBef>
                <a:spcPts val="0"/>
              </a:spcBef>
              <a:buFontTx/>
              <a:buChar char="-"/>
              <a:defRPr/>
            </a:pPr>
            <a:endParaRPr lang="cs-CZ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b="1" dirty="0" smtClean="0"/>
              <a:t>Dívka z </a:t>
            </a:r>
            <a:r>
              <a:rPr lang="cs-CZ" b="1" dirty="0" err="1" smtClean="0"/>
              <a:t>Andru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437"/>
          </a:xfrm>
        </p:spPr>
        <p:txBody>
          <a:bodyPr/>
          <a:lstStyle/>
          <a:p>
            <a:pPr marL="114300" eaLnBrk="1" hangingPunct="1">
              <a:defRPr/>
            </a:pP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2. klasické období</a:t>
            </a:r>
            <a:r>
              <a:rPr lang="cs-CZ" sz="3200" dirty="0" smtClean="0"/>
              <a:t> </a:t>
            </a:r>
            <a:r>
              <a:rPr lang="cs-CZ" sz="2800" dirty="0" smtClean="0"/>
              <a:t>(1. st. př. n. l. – 14 n. l.)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513"/>
            <a:ext cx="7620000" cy="5348287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endParaRPr lang="cs-CZ" altLang="cs-CZ" sz="2400" b="1" smtClean="0"/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cs-CZ" altLang="cs-CZ" sz="2400" b="1" smtClean="0"/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cs-CZ" altLang="cs-CZ" sz="2400" b="1" smtClean="0"/>
              <a:t>a) Ciceronovo</a:t>
            </a:r>
            <a:r>
              <a:rPr lang="cs-CZ" altLang="cs-CZ" sz="2400" smtClean="0"/>
              <a:t> (do r. 30 př. n. l.)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cs-CZ" altLang="cs-CZ" sz="2400" smtClean="0"/>
              <a:t/>
            </a:r>
            <a:br>
              <a:rPr lang="cs-CZ" altLang="cs-CZ" sz="2400" smtClean="0"/>
            </a:br>
            <a:r>
              <a:rPr lang="cs-CZ" altLang="cs-CZ" sz="2400" b="1" smtClean="0"/>
              <a:t>b) zlaté období</a:t>
            </a:r>
            <a:r>
              <a:rPr lang="cs-CZ" altLang="cs-CZ" sz="2400" smtClean="0"/>
              <a:t> (30 př. n. l. – 14 n. l.)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cs-CZ" altLang="cs-CZ" sz="2400" smtClean="0"/>
              <a:t>     - vláda 1.  římského císaře Augusta 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cs-CZ" altLang="cs-CZ" sz="2400" smtClean="0"/>
              <a:t>     → pevně vládnout silnému a jednotnému Římu –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cs-CZ" altLang="cs-CZ" sz="2400" smtClean="0"/>
              <a:t>     oporou literatura, hlavně poezie a dějepisectví 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cs-CZ" altLang="cs-CZ" sz="2400" smtClean="0"/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cs-CZ" altLang="cs-CZ" sz="2400" smtClean="0"/>
              <a:t/>
            </a:r>
            <a:br>
              <a:rPr lang="cs-CZ" altLang="cs-CZ" sz="2400" smtClean="0"/>
            </a:b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1975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Char char="§"/>
              <a:defRPr/>
            </a:pPr>
            <a:r>
              <a:rPr lang="cs-CZ" sz="2800" dirty="0" smtClean="0"/>
              <a:t>Próza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050"/>
            <a:ext cx="7620000" cy="527526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b="1" dirty="0" smtClean="0"/>
              <a:t>a) řečnictví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cs-CZ" sz="2400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Marcus </a:t>
            </a:r>
            <a:r>
              <a:rPr lang="cs-CZ" sz="2800" b="1" dirty="0" err="1">
                <a:solidFill>
                  <a:schemeClr val="accent1">
                    <a:lumMod val="75000"/>
                  </a:schemeClr>
                </a:solidFill>
              </a:rPr>
              <a:t>Tullius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 Cicero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dirty="0"/>
              <a:t>(106 – 43 př. n. l.)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/>
              <a:t>= vynikající římský řečník, politik, spisovatel, epistolograf </a:t>
            </a:r>
            <a:endParaRPr lang="cs-CZ" sz="2400" dirty="0" smtClean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000" dirty="0" smtClean="0"/>
              <a:t>(= </a:t>
            </a:r>
            <a:r>
              <a:rPr lang="cs-CZ" sz="2000" dirty="0"/>
              <a:t>autor literárních dopisů; </a:t>
            </a:r>
            <a:r>
              <a:rPr lang="cs-CZ" sz="2000" dirty="0" smtClean="0"/>
              <a:t>rozsáhlá korespondence </a:t>
            </a:r>
            <a:r>
              <a:rPr lang="cs-CZ" sz="2000" dirty="0"/>
              <a:t>– zachovány 4 sbírky – 864 </a:t>
            </a:r>
            <a:r>
              <a:rPr lang="cs-CZ" sz="2000" dirty="0" smtClean="0"/>
              <a:t>dopisů s </a:t>
            </a:r>
            <a:r>
              <a:rPr lang="cs-CZ" sz="2000" dirty="0" err="1" smtClean="0"/>
              <a:t>množstvín</a:t>
            </a:r>
            <a:r>
              <a:rPr lang="cs-CZ" sz="2000" dirty="0" smtClean="0"/>
              <a:t> </a:t>
            </a:r>
            <a:r>
              <a:rPr lang="cs-CZ" sz="2000" dirty="0"/>
              <a:t>faktů o poměrech tehdejší doby</a:t>
            </a:r>
            <a:r>
              <a:rPr lang="cs-CZ" sz="2000" dirty="0" smtClean="0"/>
              <a:t>);</a:t>
            </a:r>
            <a:endParaRPr lang="cs-CZ" sz="2000" dirty="0"/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dirty="0" smtClean="0"/>
              <a:t>- vůdčí </a:t>
            </a:r>
            <a:r>
              <a:rPr lang="cs-CZ" sz="2400" dirty="0"/>
              <a:t>osobnost kultury období pozdní republiky – jeho </a:t>
            </a:r>
            <a:r>
              <a:rPr lang="cs-CZ" sz="2400" b="1" dirty="0"/>
              <a:t>vytříbený sloh</a:t>
            </a:r>
            <a:r>
              <a:rPr lang="cs-CZ" sz="2400" dirty="0"/>
              <a:t> </a:t>
            </a:r>
            <a:r>
              <a:rPr lang="cs-CZ" sz="2400" dirty="0" smtClean="0"/>
              <a:t>považován </a:t>
            </a:r>
            <a:r>
              <a:rPr lang="cs-CZ" sz="2400" dirty="0"/>
              <a:t>za vrchol klasické </a:t>
            </a:r>
            <a:r>
              <a:rPr lang="cs-CZ" sz="2400" dirty="0" smtClean="0"/>
              <a:t>latiny, 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b="1" dirty="0" smtClean="0"/>
              <a:t>dlouhou </a:t>
            </a:r>
            <a:r>
              <a:rPr lang="cs-CZ" sz="2400" b="1" dirty="0"/>
              <a:t>dobu </a:t>
            </a:r>
            <a:r>
              <a:rPr lang="cs-CZ" sz="2400" b="1" dirty="0" smtClean="0"/>
              <a:t>napodobovaným vzorem</a:t>
            </a:r>
            <a:endParaRPr lang="cs-CZ" sz="2400" b="1" dirty="0"/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dirty="0" smtClean="0"/>
              <a:t>- proslulý svými </a:t>
            </a:r>
            <a:r>
              <a:rPr lang="cs-CZ" sz="2400" dirty="0"/>
              <a:t>politickými a soudními </a:t>
            </a:r>
            <a:r>
              <a:rPr lang="cs-CZ" sz="2000" dirty="0"/>
              <a:t>(obhajoby a žaloby) </a:t>
            </a:r>
            <a:r>
              <a:rPr lang="cs-CZ" sz="2400" dirty="0"/>
              <a:t>řečmi; nejznámější </a:t>
            </a:r>
            <a:r>
              <a:rPr lang="cs-CZ" sz="2400" dirty="0" smtClean="0"/>
              <a:t>- řeči </a:t>
            </a:r>
            <a:r>
              <a:rPr lang="cs-CZ" sz="2400" b="1" dirty="0"/>
              <a:t>Proti </a:t>
            </a:r>
            <a:r>
              <a:rPr lang="cs-CZ" sz="2400" b="1" dirty="0" err="1"/>
              <a:t>Catilinovi</a:t>
            </a:r>
            <a:r>
              <a:rPr lang="cs-CZ" sz="2400" b="1" dirty="0"/>
              <a:t> </a:t>
            </a:r>
            <a:r>
              <a:rPr lang="cs-CZ" sz="2000" dirty="0" smtClean="0"/>
              <a:t>(= </a:t>
            </a:r>
            <a:r>
              <a:rPr lang="cs-CZ" sz="2000" dirty="0"/>
              <a:t>aristokrat, který vedl spiknutí proti republice</a:t>
            </a:r>
            <a:r>
              <a:rPr lang="cs-CZ" sz="2000" dirty="0" smtClean="0"/>
              <a:t>)</a:t>
            </a:r>
            <a:endParaRPr lang="cs-CZ" sz="2000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/>
              <a:t>- ve spise </a:t>
            </a:r>
            <a:r>
              <a:rPr lang="cs-CZ" sz="2400" b="1" dirty="0"/>
              <a:t>Řečník </a:t>
            </a:r>
            <a:r>
              <a:rPr lang="cs-CZ" sz="2400" dirty="0"/>
              <a:t>shrnul teorii </a:t>
            </a:r>
            <a:r>
              <a:rPr lang="cs-CZ" sz="2400" dirty="0" smtClean="0"/>
              <a:t>řečnictví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6207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400" b="1">
                <a:latin typeface="Arial" panose="020B0604020202020204" pitchFamily="34" charset="0"/>
                <a:cs typeface="Times New Roman" panose="02020603050405020304" pitchFamily="18" charset="0"/>
              </a:rPr>
              <a:t>Anotace</a:t>
            </a:r>
            <a:endParaRPr lang="cs-CZ" altLang="cs-CZ">
              <a:latin typeface="Arial" panose="020B0604020202020204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68475" y="1335088"/>
          <a:ext cx="5829300" cy="4464614"/>
        </p:xfrm>
        <a:graphic>
          <a:graphicData uri="http://schemas.openxmlformats.org/drawingml/2006/table">
            <a:tbl>
              <a:tblPr/>
              <a:tblGrid>
                <a:gridCol w="2228850"/>
                <a:gridCol w="3600450"/>
              </a:tblGrid>
              <a:tr h="300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Název tematické oblasti:</a:t>
                      </a:r>
                      <a:endParaRPr kumimoji="0" lang="cs-CZ" alt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66" marB="539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Literatura pro vyšší gymnázium</a:t>
                      </a:r>
                    </a:p>
                  </a:txBody>
                  <a:tcPr marL="68580" marR="68580" marT="53966" marB="539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Název učebního materiálu:</a:t>
                      </a:r>
                      <a:endParaRPr kumimoji="0" lang="cs-CZ" alt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66" marB="539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Římská literatura</a:t>
                      </a:r>
                    </a:p>
                  </a:txBody>
                  <a:tcPr marL="68580" marR="68580" marT="53966" marB="539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Číslo učebního materiálu:</a:t>
                      </a:r>
                      <a:endParaRPr kumimoji="0" lang="cs-CZ" alt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66" marB="539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VY_32_INOVACE_CJ0307</a:t>
                      </a:r>
                    </a:p>
                  </a:txBody>
                  <a:tcPr marL="68580" marR="68580" marT="53966" marB="539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Vyučovací předmět:</a:t>
                      </a:r>
                      <a:endParaRPr kumimoji="0" lang="cs-CZ" alt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66" marB="539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Český jazyk a literatura</a:t>
                      </a:r>
                    </a:p>
                  </a:txBody>
                  <a:tcPr marL="68580" marR="68580" marT="53966" marB="539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Ročník:</a:t>
                      </a:r>
                      <a:endParaRPr kumimoji="0" lang="cs-CZ" alt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66" marB="539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1. ročník čtyřletého gymnázia, 5. ročník osmiletého gymnázia</a:t>
                      </a:r>
                    </a:p>
                  </a:txBody>
                  <a:tcPr marL="68580" marR="68580" marT="53966" marB="539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Autor:</a:t>
                      </a:r>
                      <a:endParaRPr kumimoji="0" lang="cs-CZ" alt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66" marB="539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Mgr. Karla Paclíková</a:t>
                      </a:r>
                    </a:p>
                  </a:txBody>
                  <a:tcPr marL="68580" marR="68580" marT="53966" marB="539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Datum vytvoření:</a:t>
                      </a:r>
                      <a:endParaRPr kumimoji="0" lang="cs-CZ" alt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66" marB="539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22. 2. 2013</a:t>
                      </a:r>
                    </a:p>
                  </a:txBody>
                  <a:tcPr marL="68580" marR="68580" marT="53966" marB="539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Datum ověření ve výuce:</a:t>
                      </a:r>
                      <a:endParaRPr kumimoji="0" lang="cs-CZ" alt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66" marB="539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25. 2. 2013</a:t>
                      </a:r>
                    </a:p>
                  </a:txBody>
                  <a:tcPr marL="68580" marR="68580" marT="53966" marB="539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Druh učebního materiálu:</a:t>
                      </a:r>
                      <a:endParaRPr kumimoji="0" lang="cs-CZ" alt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66" marB="539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prezentace</a:t>
                      </a:r>
                    </a:p>
                  </a:txBody>
                  <a:tcPr marL="68580" marR="68580" marT="53966" marB="539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89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Očekávaný výstup:</a:t>
                      </a:r>
                      <a:endParaRPr kumimoji="0" lang="cs-CZ" alt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66" marB="539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Student dokáže časově zařadit římskou literaturu a členit ji na jednotlivá období. Dokáže ji charakterizovat 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z hlediska druhů a žánrů, zná výrazné osobnosti a díla římské literatury.</a:t>
                      </a:r>
                    </a:p>
                  </a:txBody>
                  <a:tcPr marL="68580" marR="68580" marT="53966" marB="539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61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Metodické poznámky:</a:t>
                      </a:r>
                      <a:endParaRPr kumimoji="0" lang="cs-CZ" alt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66" marB="539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Clr>
                          <a:srgbClr val="D2CB6C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Clr>
                          <a:srgbClr val="95A39D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89F5D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Materiál lze využít jako oporu pro výklad nového učiva </a:t>
                      </a: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při frontální výuce i pro samostatné opakování studentů před závěrečným shrnutím učiva o antické literatuře. </a:t>
                      </a:r>
                    </a:p>
                  </a:txBody>
                  <a:tcPr marL="68580" marR="68580" marT="53966" marB="539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250"/>
            <a:ext cx="7620000" cy="5924550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sz="2800" b="1" dirty="0" smtClean="0"/>
              <a:t>b) paměti = memoáry</a:t>
            </a:r>
          </a:p>
          <a:p>
            <a:pPr marL="114300" indent="0" eaLnBrk="1" hangingPunct="1">
              <a:buFont typeface="Arial" panose="020B0604020202020204" pitchFamily="34" charset="0"/>
              <a:buNone/>
              <a:defRPr/>
            </a:pPr>
            <a:endParaRPr lang="cs-CZ" altLang="cs-CZ" sz="2400" dirty="0" smtClean="0"/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Gaius</a:t>
            </a:r>
            <a:r>
              <a:rPr lang="cs-CZ" altLang="cs-CZ" sz="2800" b="1" dirty="0" smtClean="0">
                <a:solidFill>
                  <a:schemeClr val="accent1">
                    <a:lumMod val="75000"/>
                  </a:schemeClr>
                </a:solidFill>
              </a:rPr>
              <a:t>  Julius Caesar </a:t>
            </a:r>
            <a:r>
              <a:rPr lang="cs-CZ" altLang="cs-CZ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sz="2000" dirty="0" smtClean="0"/>
              <a:t>(100 – 44 př. n. l.)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= římský státník, vojevůdce a spisovatel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- od mládí aktivní v politice, přispěl k proměně římské republiky v autokraticky spravovaný stát – po svém vítězném tažení do Galie se postavil proti Pompeiovi </a:t>
            </a:r>
            <a:r>
              <a:rPr lang="cs-CZ" altLang="cs-CZ" sz="2000" dirty="0" smtClean="0"/>
              <a:t>(původně spojenec, první triumvirát)</a:t>
            </a:r>
            <a:r>
              <a:rPr lang="cs-CZ" altLang="cs-CZ" sz="2400" dirty="0" smtClean="0"/>
              <a:t> a porazil ho v občanské válce; zemřel rukou svých odpůrců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b="1" dirty="0" smtClean="0"/>
              <a:t>Zápisky o válce galské</a:t>
            </a:r>
            <a:r>
              <a:rPr lang="cs-CZ" altLang="cs-CZ" sz="2400" dirty="0" smtClean="0"/>
              <a:t> = vynikající, slohově vytříbené paměti – osobní vzpomínky na dobývání Galie, cenný pohled do života Keltů těsně před ovládnutím Galie Římany + současně politická propaganda – obhajoba tažení 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do Galie jako politické nutnosti v zájmu bezpečnosti  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Říma</a:t>
            </a:r>
          </a:p>
          <a:p>
            <a:pPr marL="114300" indent="0" eaLnBrk="1" hangingPunct="1">
              <a:buFont typeface="Arial" panose="020B0604020202020204" pitchFamily="34" charset="0"/>
              <a:buNone/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476250"/>
            <a:ext cx="7620000" cy="5995988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sz="2800" b="1" dirty="0" smtClean="0"/>
              <a:t>c) historie  </a:t>
            </a:r>
          </a:p>
          <a:p>
            <a:pPr marL="114300" indent="0" eaLnBrk="1" hangingPunct="1">
              <a:buFont typeface="Arial" panose="020B0604020202020204" pitchFamily="34" charset="0"/>
              <a:buNone/>
              <a:defRPr/>
            </a:pPr>
            <a:endParaRPr lang="cs-CZ" altLang="cs-CZ" sz="2400" dirty="0" smtClean="0"/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800" b="1" dirty="0" smtClean="0">
                <a:solidFill>
                  <a:schemeClr val="accent1">
                    <a:lumMod val="75000"/>
                  </a:schemeClr>
                </a:solidFill>
              </a:rPr>
              <a:t>Titus Livius </a:t>
            </a:r>
            <a:r>
              <a:rPr lang="cs-CZ" altLang="cs-CZ" sz="2000" dirty="0" smtClean="0"/>
              <a:t>(55 př. n. l. – 17 n. l.)</a:t>
            </a:r>
            <a:r>
              <a:rPr lang="cs-CZ" altLang="cs-CZ" sz="2000" b="1" dirty="0" smtClean="0"/>
              <a:t> </a:t>
            </a:r>
            <a:endParaRPr lang="cs-CZ" altLang="cs-CZ" sz="2000" dirty="0" smtClean="0"/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= římský historik  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b="1" dirty="0" smtClean="0"/>
              <a:t>Dějiny od založení města </a:t>
            </a:r>
            <a:r>
              <a:rPr lang="cs-CZ" altLang="cs-CZ" sz="2400" dirty="0" smtClean="0"/>
              <a:t>= vrchol římského dějepisectví; monumentální </a:t>
            </a:r>
            <a:r>
              <a:rPr lang="cs-CZ" altLang="cs-CZ" sz="2000" dirty="0" smtClean="0"/>
              <a:t>(z původních 142 knih zachováno 35) </a:t>
            </a:r>
            <a:r>
              <a:rPr lang="cs-CZ" altLang="cs-CZ" sz="2400" dirty="0" smtClean="0"/>
              <a:t>historické dílo z doby císaře Augusta 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000" dirty="0" smtClean="0"/>
              <a:t>(příchod Oktaviána – Augusta do čela státu přinesl po letech občanských válek vyvolaných krizí římské republiky mír, rozvíjí se ekonomika a kultura; 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000" dirty="0" smtClean="0"/>
              <a:t>dílo jde vstříc císařově snaze povznést morálku rozvrácené společnosti, oslavit římský národ a povzbudit neradostnou současnost zářnými příklady z minulosti, kdy kvetla ctnost a pravé římanství) </a:t>
            </a:r>
          </a:p>
          <a:p>
            <a:pPr marL="114300" indent="0" eaLnBrk="1" hangingPunct="1">
              <a:buFont typeface="Arial" panose="020B0604020202020204" pitchFamily="34" charset="0"/>
              <a:buNone/>
              <a:defRPr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437"/>
          </a:xfrm>
        </p:spPr>
        <p:txBody>
          <a:bodyPr/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800" dirty="0" smtClean="0"/>
              <a:t>Poezie</a:t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5175"/>
            <a:ext cx="7620000" cy="5635625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Gaius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Valerius </a:t>
            </a:r>
            <a:r>
              <a:rPr lang="cs-CZ" sz="2800" b="1" dirty="0" err="1">
                <a:solidFill>
                  <a:schemeClr val="accent1">
                    <a:lumMod val="75000"/>
                  </a:schemeClr>
                </a:solidFill>
              </a:rPr>
              <a:t>Catullus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dirty="0"/>
              <a:t>(asi 84 – 54 př. n. l.)</a:t>
            </a:r>
            <a:r>
              <a:rPr lang="cs-CZ" sz="2000" b="1" dirty="0"/>
              <a:t> </a:t>
            </a:r>
            <a:endParaRPr lang="cs-CZ" sz="2000" b="1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= 1. velký římský lyrik (→ vážnost poezii)</a:t>
            </a:r>
            <a:r>
              <a:rPr lang="cs-CZ" sz="2400" b="1" dirty="0" smtClean="0"/>
              <a:t> 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s-CZ" sz="2400" dirty="0" smtClean="0"/>
              <a:t>b. věnované přátelům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s-CZ" sz="2400" dirty="0" smtClean="0"/>
              <a:t>posměšky nepřátelům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s-CZ" sz="2400" dirty="0" smtClean="0"/>
              <a:t>epigramy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s-CZ" sz="2400" dirty="0" smtClean="0"/>
              <a:t>b. určené k tabuli při hostinách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s-CZ" sz="2400" dirty="0" smtClean="0"/>
              <a:t>převládá milostná lyrika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sz="24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dirty="0" smtClean="0"/>
              <a:t>- jeho </a:t>
            </a:r>
            <a:r>
              <a:rPr lang="cs-CZ" sz="2400" b="1" dirty="0" smtClean="0"/>
              <a:t>lyrický </a:t>
            </a:r>
            <a:r>
              <a:rPr lang="cs-CZ" sz="2400" b="1" dirty="0"/>
              <a:t>hrdina</a:t>
            </a:r>
            <a:r>
              <a:rPr lang="cs-CZ" sz="2400" dirty="0"/>
              <a:t> </a:t>
            </a:r>
            <a:r>
              <a:rPr lang="cs-CZ" sz="2400" dirty="0" smtClean="0"/>
              <a:t>pojatý ne jako </a:t>
            </a:r>
            <a:r>
              <a:rPr lang="cs-CZ" sz="2400" dirty="0"/>
              <a:t>občan, člen kolektivu, ale </a:t>
            </a:r>
            <a:r>
              <a:rPr lang="cs-CZ" sz="2400" dirty="0" smtClean="0"/>
              <a:t>jako </a:t>
            </a:r>
            <a:r>
              <a:rPr lang="cs-CZ" sz="2400" b="1" dirty="0"/>
              <a:t>člověk – individuum, </a:t>
            </a:r>
            <a:r>
              <a:rPr lang="cs-CZ" sz="2400" dirty="0"/>
              <a:t>které </a:t>
            </a:r>
            <a:r>
              <a:rPr lang="cs-CZ" sz="2400" dirty="0" smtClean="0"/>
              <a:t>stojí v opozici </a:t>
            </a:r>
            <a:r>
              <a:rPr lang="cs-CZ" sz="2400" dirty="0"/>
              <a:t>proti společnosti, pohrdá autoritami, tradicí i etickými hodnotami </a:t>
            </a:r>
            <a:r>
              <a:rPr lang="cs-CZ" sz="2400" dirty="0" smtClean="0"/>
              <a:t>doby, v</a:t>
            </a:r>
            <a:r>
              <a:rPr lang="cs-CZ" sz="2400" dirty="0"/>
              <a:t> kroužku stejně naladěných přátel </a:t>
            </a:r>
            <a:r>
              <a:rPr lang="cs-CZ" sz="2400" dirty="0" smtClean="0"/>
              <a:t>deklaruje </a:t>
            </a:r>
            <a:r>
              <a:rPr lang="cs-CZ" sz="2400" dirty="0"/>
              <a:t>právo neúčastnit se politických zápasů, jejichž protagonisty stíhá ostrým výsměchem                         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ChangeArrowheads="1"/>
          </p:cNvSpPr>
          <p:nvPr/>
        </p:nvSpPr>
        <p:spPr bwMode="auto">
          <a:xfrm>
            <a:off x="755650" y="620713"/>
            <a:ext cx="684053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/>
              <a:t>* </a:t>
            </a:r>
            <a:r>
              <a:rPr lang="cs-CZ" altLang="cs-CZ" sz="2800" b="1"/>
              <a:t>mecenáš</a:t>
            </a:r>
          </a:p>
          <a:p>
            <a:pPr eaLnBrk="1" hangingPunct="1"/>
            <a:r>
              <a:rPr lang="cs-CZ" altLang="cs-CZ" sz="2800"/>
              <a:t>= příznivec, podporovatel věd a umění, případně tvůrců</a:t>
            </a:r>
          </a:p>
          <a:p>
            <a:pPr eaLnBrk="1" hangingPunct="1"/>
            <a:endParaRPr lang="cs-CZ" altLang="cs-CZ" sz="2800"/>
          </a:p>
          <a:p>
            <a:pPr eaLnBrk="1" hangingPunct="1"/>
            <a:r>
              <a:rPr lang="cs-CZ" altLang="cs-CZ" sz="2800"/>
              <a:t>← Gaius Cilnius </a:t>
            </a:r>
            <a:r>
              <a:rPr lang="cs-CZ" altLang="cs-CZ" sz="2800" b="1"/>
              <a:t>Maecenas</a:t>
            </a:r>
            <a:r>
              <a:rPr lang="cs-CZ" altLang="cs-CZ" sz="2800"/>
              <a:t> </a:t>
            </a:r>
            <a:r>
              <a:rPr lang="cs-CZ" altLang="cs-CZ" sz="2000"/>
              <a:t>[gajus cilnyjus mécénás] </a:t>
            </a:r>
          </a:p>
          <a:p>
            <a:pPr eaLnBrk="1" hangingPunct="1"/>
            <a:r>
              <a:rPr lang="cs-CZ" altLang="cs-CZ" sz="2800"/>
              <a:t>= bohatý římský občan, přítel a důvěrník císaře Augusta, kolem sebe kruh nadaných básníků, které hmotně podporoval (Vergilius, Horatius)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333375"/>
            <a:ext cx="7920038" cy="6067425"/>
          </a:xfrm>
        </p:spPr>
        <p:txBody>
          <a:bodyPr/>
          <a:lstStyle/>
          <a:p>
            <a:pPr marL="114300" indent="0">
              <a:buFont typeface="Arial" charset="0"/>
              <a:buNone/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Publius 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Vergilius </a:t>
            </a:r>
            <a:r>
              <a:rPr lang="cs-CZ" sz="2800" b="1" dirty="0" err="1">
                <a:solidFill>
                  <a:schemeClr val="accent1">
                    <a:lumMod val="75000"/>
                  </a:schemeClr>
                </a:solidFill>
              </a:rPr>
              <a:t>Maro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dirty="0"/>
              <a:t>(70 – 19 př. n. l.)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/>
              <a:t>= slavný římský </a:t>
            </a:r>
            <a:r>
              <a:rPr lang="cs-CZ" sz="2400" dirty="0" smtClean="0"/>
              <a:t>básník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mládí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módní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lyrickoepické básně v duchu helénistické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poezie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dirty="0" smtClean="0"/>
              <a:t>Zpěvy </a:t>
            </a:r>
            <a:r>
              <a:rPr lang="cs-CZ" sz="2400" b="1" dirty="0"/>
              <a:t>pastýřské</a:t>
            </a:r>
            <a:endParaRPr lang="cs-CZ" sz="2400" dirty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/>
              <a:t>= sbírka 10 básní – tzv. </a:t>
            </a:r>
            <a:r>
              <a:rPr lang="cs-CZ" sz="2400" dirty="0" smtClean="0"/>
              <a:t>eklog </a:t>
            </a:r>
            <a:endParaRPr lang="cs-CZ" sz="24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b="1" dirty="0" smtClean="0"/>
              <a:t>*ekloga</a:t>
            </a:r>
            <a:r>
              <a:rPr lang="cs-CZ" sz="2400" dirty="0" smtClean="0"/>
              <a:t> </a:t>
            </a:r>
            <a:r>
              <a:rPr lang="cs-CZ" sz="2400" dirty="0"/>
              <a:t>= lyrický útvar bukolické </a:t>
            </a:r>
            <a:r>
              <a:rPr lang="cs-CZ" sz="2400" dirty="0" smtClean="0"/>
              <a:t>poezie </a:t>
            </a:r>
            <a:r>
              <a:rPr lang="cs-CZ" sz="2000" dirty="0" smtClean="0"/>
              <a:t>(= </a:t>
            </a:r>
            <a:r>
              <a:rPr lang="cs-CZ" sz="2000" dirty="0"/>
              <a:t>žánrová varianta idyly)</a:t>
            </a:r>
            <a:r>
              <a:rPr lang="cs-CZ" sz="2400" dirty="0"/>
              <a:t>, která užívá krátkého veršovaného rozhovoru pastýřů, </a:t>
            </a:r>
            <a:r>
              <a:rPr lang="cs-CZ" sz="2400" b="1" dirty="0" smtClean="0"/>
              <a:t>                 </a:t>
            </a:r>
            <a:r>
              <a:rPr lang="cs-CZ" sz="2400" dirty="0"/>
              <a:t>obyvatel mýtické pastýřské země Arkádie, </a:t>
            </a:r>
            <a:endParaRPr lang="cs-CZ" sz="24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dirty="0" smtClean="0"/>
              <a:t>o </a:t>
            </a:r>
            <a:r>
              <a:rPr lang="cs-CZ" sz="2400" dirty="0"/>
              <a:t>citových problémech a o přednostech venkovského </a:t>
            </a:r>
            <a:r>
              <a:rPr lang="cs-CZ" sz="2400" dirty="0" smtClean="0"/>
              <a:t>života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- </a:t>
            </a:r>
            <a:r>
              <a:rPr lang="cs-CZ" sz="2400" dirty="0"/>
              <a:t>žánrové obrázky z pastýřského života se u něho uplatňují také</a:t>
            </a:r>
            <a:r>
              <a:rPr lang="cs-CZ" dirty="0"/>
              <a:t> jako alegorie odrážející dobové problémy </a:t>
            </a:r>
          </a:p>
          <a:p>
            <a:pPr marL="114300" indent="0">
              <a:buFont typeface="Arial" charset="0"/>
              <a:buNone/>
              <a:defRPr/>
            </a:pPr>
            <a:r>
              <a:rPr lang="cs-CZ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délník 1"/>
          <p:cNvSpPr>
            <a:spLocks noChangeArrowheads="1"/>
          </p:cNvSpPr>
          <p:nvPr/>
        </p:nvSpPr>
        <p:spPr bwMode="auto">
          <a:xfrm>
            <a:off x="468313" y="1341438"/>
            <a:ext cx="75596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/>
              <a:t>Zpěvy rolnické</a:t>
            </a:r>
            <a:endParaRPr lang="cs-CZ" altLang="cs-CZ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/>
              <a:t>= didaktický epos </a:t>
            </a:r>
            <a:r>
              <a:rPr lang="cs-CZ" altLang="cs-CZ" sz="2000"/>
              <a:t>(4 zpěvy – rolnictví, sadařství a vinařství, chov dobytka a včelařství)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/>
              <a:t>- ovlivněn Hesiodovým dílem Práce a dni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/>
              <a:t>- především praktické rady zemědělcům </a:t>
            </a:r>
            <a:r>
              <a:rPr lang="cs-CZ" altLang="cs-CZ" sz="2000"/>
              <a:t>(v duchu Augustových snah pokus přispět k obnově rozvráceného venkova)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850" y="404813"/>
            <a:ext cx="7993063" cy="6002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ve zralém věku obrat k národní a politické tematice</a:t>
            </a:r>
            <a:endParaRPr lang="cs-CZ" sz="2400" b="1" dirty="0">
              <a:solidFill>
                <a:schemeClr val="tx1">
                  <a:lumMod val="50000"/>
                  <a:lumOff val="50000"/>
                </a:schemeClr>
              </a:solidFill>
              <a:cs typeface="Arial" charset="0"/>
            </a:endParaRPr>
          </a:p>
          <a:p>
            <a:pPr eaLnBrk="1" hangingPunct="1">
              <a:defRPr/>
            </a:pPr>
            <a:endParaRPr lang="cs-CZ" sz="2400" b="1" dirty="0">
              <a:cs typeface="Arial" charset="0"/>
            </a:endParaRPr>
          </a:p>
          <a:p>
            <a:pPr eaLnBrk="1" hangingPunct="1">
              <a:defRPr/>
            </a:pPr>
            <a:r>
              <a:rPr lang="cs-CZ" sz="2400" b="1" dirty="0">
                <a:cs typeface="Arial" charset="0"/>
              </a:rPr>
              <a:t>Aeneis</a:t>
            </a:r>
            <a:r>
              <a:rPr lang="cs-CZ" sz="2400" dirty="0">
                <a:cs typeface="Arial" charset="0"/>
              </a:rPr>
              <a:t> </a:t>
            </a:r>
            <a:r>
              <a:rPr lang="cs-CZ" sz="2000" dirty="0">
                <a:cs typeface="Arial" charset="0"/>
              </a:rPr>
              <a:t>[</a:t>
            </a:r>
            <a:r>
              <a:rPr lang="cs-CZ" sz="2000" dirty="0" err="1">
                <a:cs typeface="Arial" charset="0"/>
              </a:rPr>
              <a:t>énejs</a:t>
            </a:r>
            <a:r>
              <a:rPr lang="cs-CZ" sz="2000" dirty="0">
                <a:cs typeface="Arial" charset="0"/>
              </a:rPr>
              <a:t>] </a:t>
            </a:r>
          </a:p>
          <a:p>
            <a:pPr eaLnBrk="1" hangingPunct="1">
              <a:defRPr/>
            </a:pPr>
            <a:r>
              <a:rPr lang="cs-CZ" sz="2400" dirty="0">
                <a:cs typeface="Arial" charset="0"/>
              </a:rPr>
              <a:t>= a. vrcholné dílo, hrdinský epos o 12 zpěvech; </a:t>
            </a:r>
          </a:p>
          <a:p>
            <a:pPr eaLnBrk="1" hangingPunct="1">
              <a:defRPr/>
            </a:pPr>
            <a:r>
              <a:rPr lang="cs-CZ" sz="2400" dirty="0">
                <a:cs typeface="Arial" charset="0"/>
              </a:rPr>
              <a:t>podle Homérova vzoru </a:t>
            </a:r>
            <a:r>
              <a:rPr lang="cs-CZ" sz="2000" dirty="0">
                <a:cs typeface="Arial" charset="0"/>
              </a:rPr>
              <a:t>(i tematická návaznost na Iliadu)</a:t>
            </a:r>
          </a:p>
          <a:p>
            <a:pPr eaLnBrk="1" hangingPunct="1">
              <a:defRPr/>
            </a:pPr>
            <a:r>
              <a:rPr lang="cs-CZ" sz="2400" dirty="0">
                <a:cs typeface="Arial" charset="0"/>
              </a:rPr>
              <a:t>- naplňuje Augustovy představy - oslava římského národa a vládnoucího rodu; </a:t>
            </a:r>
          </a:p>
          <a:p>
            <a:pPr eaLnBrk="1" hangingPunct="1">
              <a:defRPr/>
            </a:pPr>
            <a:r>
              <a:rPr lang="cs-CZ" sz="2400" b="1" dirty="0">
                <a:cs typeface="Arial" charset="0"/>
              </a:rPr>
              <a:t>hrdina Aeneas </a:t>
            </a:r>
            <a:r>
              <a:rPr lang="cs-CZ" sz="2000" dirty="0">
                <a:cs typeface="Arial" charset="0"/>
              </a:rPr>
              <a:t>[</a:t>
            </a:r>
            <a:r>
              <a:rPr lang="cs-CZ" sz="2000" dirty="0" err="1">
                <a:cs typeface="Arial" charset="0"/>
              </a:rPr>
              <a:t>éneás</a:t>
            </a:r>
            <a:r>
              <a:rPr lang="cs-CZ" sz="2000" dirty="0">
                <a:cs typeface="Arial" charset="0"/>
              </a:rPr>
              <a:t>] = syn bohyně Venuše, jeden z legendárních obránců Troje a údajný praotec rodu </a:t>
            </a:r>
            <a:r>
              <a:rPr lang="cs-CZ" sz="2000" dirty="0" err="1">
                <a:cs typeface="Arial" charset="0"/>
              </a:rPr>
              <a:t>Iuliova</a:t>
            </a:r>
            <a:r>
              <a:rPr lang="cs-CZ" sz="2000" dirty="0">
                <a:cs typeface="Arial" charset="0"/>
              </a:rPr>
              <a:t>, z něhož pocházel Augustus</a:t>
            </a:r>
          </a:p>
          <a:p>
            <a:pPr eaLnBrk="1" hangingPunct="1">
              <a:defRPr/>
            </a:pPr>
            <a:r>
              <a:rPr lang="cs-CZ" sz="2000" dirty="0">
                <a:cs typeface="Arial" charset="0"/>
              </a:rPr>
              <a:t>- vzor osobní dokonalosti – statečný, vytrvalý, ctí bohy, oddán národní věci </a:t>
            </a:r>
          </a:p>
          <a:p>
            <a:pPr eaLnBrk="1" hangingPunct="1">
              <a:defRPr/>
            </a:pPr>
            <a:r>
              <a:rPr lang="cs-CZ" sz="2000" dirty="0">
                <a:cs typeface="Arial" charset="0"/>
              </a:rPr>
              <a:t>- z příkazů bohů opouští hořící Troju a po strastiplné plavbě přistává v ústí Tibery, v boji získává dceru krále Latina a může splnit své poslání – založit město; během svého putování sestoupí i do podsvětí mezi ještě nenarozené duše, tady spatří budoucí slavné Římany, i Augusta</a:t>
            </a:r>
          </a:p>
          <a:p>
            <a:pPr eaLnBrk="1" hangingPunct="1">
              <a:defRPr/>
            </a:pPr>
            <a:r>
              <a:rPr lang="cs-CZ" sz="2400" dirty="0">
                <a:cs typeface="Arial" charset="0"/>
              </a:rPr>
              <a:t> - i když a. nestihl epos dokončit, stalo se dílo </a:t>
            </a:r>
            <a:r>
              <a:rPr lang="cs-CZ" sz="2400" b="1" dirty="0">
                <a:cs typeface="Arial" charset="0"/>
              </a:rPr>
              <a:t>římským národním eposem, </a:t>
            </a:r>
            <a:r>
              <a:rPr lang="cs-CZ" sz="2400" dirty="0">
                <a:cs typeface="Arial" charset="0"/>
              </a:rPr>
              <a:t>učebním textem ve školách, vzorem evropské poezie až do dob renesance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692150"/>
            <a:ext cx="7620000" cy="5708650"/>
          </a:xfrm>
        </p:spPr>
        <p:txBody>
          <a:bodyPr/>
          <a:lstStyle/>
          <a:p>
            <a:pPr marL="114300" indent="0" algn="ctr">
              <a:buFont typeface="Arial" charset="0"/>
              <a:buNone/>
              <a:defRPr/>
            </a:pP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14300" indent="0" algn="ctr">
              <a:buFont typeface="Arial" charset="0"/>
              <a:buNone/>
              <a:defRPr/>
            </a:pP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i="1" dirty="0" smtClean="0"/>
              <a:t>Proč V. dílo velmi oblíbeno i ve středověku?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cs-CZ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s-CZ" sz="2400" dirty="0" smtClean="0"/>
              <a:t>Aeneas = hrdina - typ blízký hrdinovi středověku – rytíři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</a:t>
            </a:r>
            <a:r>
              <a:rPr lang="cs-CZ" sz="2000" dirty="0" smtClean="0"/>
              <a:t>(smysl pro povinnost, odvaha, oddán vyššímu řádu – národní věci)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sz="2400" dirty="0"/>
          </a:p>
          <a:p>
            <a:pPr marL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s-CZ" sz="2400" dirty="0" smtClean="0"/>
              <a:t>4. ekloga Zpěvů pastýřských obsahuje předpověď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o narození chlapce, který znovu přinese na zem „zlatý věk“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000" dirty="0"/>
              <a:t> </a:t>
            </a:r>
            <a:r>
              <a:rPr lang="cs-CZ" sz="2000" dirty="0" smtClean="0"/>
              <a:t>   (pro křesťany předpověď Kristova narození)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333375"/>
            <a:ext cx="7620000" cy="6067425"/>
          </a:xfrm>
        </p:spPr>
        <p:txBody>
          <a:bodyPr/>
          <a:lstStyle/>
          <a:p>
            <a:pPr marL="114300" indent="0">
              <a:buFont typeface="Arial" charset="0"/>
              <a:buNone/>
              <a:defRPr/>
            </a:pP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Quintus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 Horatius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Flaccus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dirty="0" smtClean="0"/>
              <a:t>(65 př. n. l. – 8 př. n. l.)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= římský básník; v jeho poezii </a:t>
            </a:r>
            <a:r>
              <a:rPr lang="cs-CZ" sz="2400" b="1" dirty="0" smtClean="0"/>
              <a:t>umělecký a duchovní vývoj</a:t>
            </a:r>
            <a:r>
              <a:rPr lang="cs-CZ" sz="2400" dirty="0" smtClean="0"/>
              <a:t>: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jízlivý a útočný satirik (vady lidí i společnosti)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↓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básník – člověk, v tichu soukromí vychutnává drobné radosti života (láska, drobné prožitky, krása a proměny přírody;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podstatu štěstí vidí ve </a:t>
            </a:r>
            <a:r>
              <a:rPr lang="cs-CZ" sz="2400" b="1" dirty="0" smtClean="0"/>
              <a:t>„zlaté střední cestě“ </a:t>
            </a:r>
            <a:r>
              <a:rPr lang="cs-CZ" sz="2400" dirty="0" smtClean="0"/>
              <a:t>(filozofie epikurejců), ani pocty ho nepřiměly, aby se příliš angažoval ve společenském životě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sz="240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dirty="0" smtClean="0"/>
              <a:t>Ódy </a:t>
            </a:r>
            <a:r>
              <a:rPr lang="cs-CZ" sz="2400" dirty="0" smtClean="0"/>
              <a:t>= sbírka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- vytříbeně a uměřeně o všedních tématech, milostném citu, mládež k vlastenectví, životní moudrosti, mravnosti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- i ódy v dnešním slova smyslu (na Augusta)</a:t>
            </a:r>
          </a:p>
          <a:p>
            <a:pPr marL="0">
              <a:spcBef>
                <a:spcPts val="0"/>
              </a:spcBef>
              <a:buFontTx/>
              <a:buChar char="-"/>
              <a:defRPr/>
            </a:pPr>
            <a:endParaRPr lang="cs-CZ" sz="2400" dirty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→ autor satir, ód, teoretických spisů o básnickém umění</a:t>
            </a:r>
            <a:endParaRPr lang="cs-CZ" sz="2400" dirty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3375"/>
            <a:ext cx="7620000" cy="6067425"/>
          </a:xfrm>
        </p:spPr>
        <p:txBody>
          <a:bodyPr/>
          <a:lstStyle/>
          <a:p>
            <a:pPr marL="114300" indent="0">
              <a:buFont typeface="Arial" charset="0"/>
              <a:buNone/>
              <a:defRPr/>
            </a:pPr>
            <a:endParaRPr lang="cs-CZ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14300" indent="0">
              <a:buFont typeface="Arial" charset="0"/>
              <a:buNone/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Publius Ovidius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Naso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dirty="0" smtClean="0"/>
              <a:t>(asi 43 př. n. l. – 18 n. l.)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„Cokoli zkoušel jsem napsat, pokaždé napsal jsem verš.“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= jeden z nejnadanějších světových básníků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sz="2400" dirty="0"/>
          </a:p>
          <a:p>
            <a:pPr marL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cs-CZ" sz="2400" dirty="0" smtClean="0"/>
              <a:t>milostná tematika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dirty="0" smtClean="0"/>
              <a:t>Listy heroin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dirty="0" smtClean="0"/>
              <a:t>- využívá formy básnických listů, ve kterých ženy známé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dirty="0" smtClean="0"/>
              <a:t>z mytologie píší svým vzdáleným mužům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sz="2400" b="1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dirty="0" smtClean="0"/>
              <a:t>Umění milovat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- rady chlapcům i dívkám, jak si získat a udržet lásku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088" y="1196975"/>
            <a:ext cx="7543800" cy="2152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Římská literatura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550" y="3500438"/>
            <a:ext cx="5903913" cy="11525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 smtClean="0"/>
              <a:t>(3. st př. n. l.                  –                   5. st. n. l.)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← dříve předpoklad rozvoje ÚLS                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395288" y="1123950"/>
            <a:ext cx="7493000" cy="19050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400" b="1" smtClean="0"/>
              <a:t>Proměny (= Metamorfózy)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400" smtClean="0"/>
              <a:t>= a. vrcholné dílo, rozsáhlá sbírka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400" smtClean="0"/>
              <a:t>- víc než 250 řeckých a římských bájí, společným motivem je proměna</a:t>
            </a:r>
          </a:p>
        </p:txBody>
      </p:sp>
      <p:sp>
        <p:nvSpPr>
          <p:cNvPr id="50180" name="Obdélník 4"/>
          <p:cNvSpPr>
            <a:spLocks noChangeArrowheads="1"/>
          </p:cNvSpPr>
          <p:nvPr/>
        </p:nvSpPr>
        <p:spPr bwMode="auto">
          <a:xfrm>
            <a:off x="395288" y="5511800"/>
            <a:ext cx="3671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cs-CZ" altLang="cs-CZ" sz="120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0700" y="3965575"/>
            <a:ext cx="3543300" cy="1828800"/>
          </a:xfrm>
        </p:spPr>
      </p:pic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4330700" y="5788025"/>
            <a:ext cx="3479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sz="1600" dirty="0">
                <a:solidFill>
                  <a:prstClr val="black"/>
                </a:solidFill>
              </a:rPr>
              <a:t>obr. 6</a:t>
            </a:r>
            <a:endParaRPr lang="cs-CZ" altLang="cs-CZ" sz="1600" dirty="0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3063875" y="3173413"/>
            <a:ext cx="4813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cs-CZ" altLang="cs-CZ" b="1"/>
              <a:t>Apollón a Dafné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/>
              <a:t>Gian Lorenzo Bernini = největší sochař it. baroka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404813"/>
            <a:ext cx="7620000" cy="5995987"/>
          </a:xfrm>
        </p:spPr>
        <p:txBody>
          <a:bodyPr/>
          <a:lstStyle/>
          <a:p>
            <a:pPr marL="114300" indent="0">
              <a:buFont typeface="Arial" panose="020B0604020202020204" pitchFamily="34" charset="0"/>
              <a:buNone/>
              <a:defRPr/>
            </a:pPr>
            <a:endParaRPr lang="cs-CZ" altLang="cs-CZ" b="1" dirty="0" smtClean="0"/>
          </a:p>
          <a:p>
            <a:pPr marL="114300" indent="0">
              <a:buFont typeface="Arial" panose="020B0604020202020204" pitchFamily="34" charset="0"/>
              <a:buNone/>
              <a:defRPr/>
            </a:pPr>
            <a:endParaRPr lang="cs-CZ" altLang="cs-CZ" b="1" dirty="0" smtClean="0"/>
          </a:p>
          <a:p>
            <a:pPr marL="114300" indent="0">
              <a:buFont typeface="Arial" panose="020B0604020202020204" pitchFamily="34" charset="0"/>
              <a:buNone/>
              <a:defRPr/>
            </a:pPr>
            <a:endParaRPr lang="cs-CZ" altLang="cs-CZ" b="1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b="1" dirty="0" smtClean="0"/>
              <a:t>Žalozpěvy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= básnická sbírka napsaná v exilu </a:t>
            </a:r>
            <a:r>
              <a:rPr lang="cs-CZ" altLang="cs-CZ" sz="2000" dirty="0" smtClean="0"/>
              <a:t>(a. vykázán císařem Augustem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000" dirty="0" smtClean="0"/>
              <a:t>z Říma do městečka </a:t>
            </a:r>
            <a:r>
              <a:rPr lang="cs-CZ" altLang="cs-CZ" sz="2000" dirty="0" err="1" smtClean="0"/>
              <a:t>Tomida</a:t>
            </a:r>
            <a:r>
              <a:rPr lang="cs-CZ" altLang="cs-CZ" sz="2000" dirty="0" smtClean="0"/>
              <a:t> na pobřeží Černého moře)</a:t>
            </a:r>
            <a:r>
              <a:rPr lang="cs-CZ" altLang="cs-CZ" dirty="0" smtClean="0"/>
              <a:t>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- ustálila žánrovou podobu elegie </a:t>
            </a:r>
            <a:r>
              <a:rPr lang="cs-CZ" altLang="cs-CZ" sz="2000" dirty="0" smtClean="0"/>
              <a:t>(dříve možnost naplnit ji pestrým obsahem)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→ motivy stesku (po rodném Římě, rodině), ospravedlňování se, stížností na drsné podmínky, prosby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o pomoc, pochlebování císaři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7620000" cy="720725"/>
          </a:xfrm>
        </p:spPr>
        <p:txBody>
          <a:bodyPr/>
          <a:lstStyle/>
          <a:p>
            <a:pPr marL="114300" eaLnBrk="1" hangingPunct="1">
              <a:defRPr/>
            </a:pPr>
            <a:r>
              <a:rPr lang="cs-CZ" sz="3200" b="1" dirty="0" smtClean="0"/>
              <a:t>3. </a:t>
            </a:r>
            <a:r>
              <a:rPr lang="cs-CZ" sz="3200" b="1" dirty="0" err="1" smtClean="0"/>
              <a:t>postklasické</a:t>
            </a:r>
            <a:r>
              <a:rPr lang="cs-CZ" sz="3200" b="1" dirty="0" smtClean="0"/>
              <a:t> období </a:t>
            </a:r>
            <a:r>
              <a:rPr lang="cs-CZ" sz="2800" dirty="0" smtClean="0"/>
              <a:t>(14 n. l. – 5. st. n. l.)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7620000" cy="4800600"/>
          </a:xfrm>
        </p:spPr>
        <p:txBody>
          <a:bodyPr/>
          <a:lstStyle/>
          <a:p>
            <a:pPr marL="0" indent="-45720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dirty="0" smtClean="0"/>
              <a:t>a) stříbrný věk </a:t>
            </a:r>
            <a:r>
              <a:rPr lang="cs-CZ" sz="2400" dirty="0" smtClean="0"/>
              <a:t>(14 n. l. - </a:t>
            </a:r>
            <a:r>
              <a:rPr lang="cs-CZ" sz="2400" dirty="0" err="1" smtClean="0"/>
              <a:t>poč</a:t>
            </a:r>
            <a:r>
              <a:rPr lang="cs-CZ" sz="2400" dirty="0" smtClean="0"/>
              <a:t>. 2. st. n. l.)</a:t>
            </a:r>
          </a:p>
          <a:p>
            <a:pPr marL="0" indent="-45720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     (= literatura doby císařské – císařský despotismus, </a:t>
            </a:r>
          </a:p>
          <a:p>
            <a:pPr marL="0" indent="-45720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  nesvoboda </a:t>
            </a:r>
            <a:r>
              <a:rPr lang="cs-CZ" sz="2400" dirty="0" smtClean="0">
                <a:sym typeface="Wingdings"/>
              </a:rPr>
              <a:t></a:t>
            </a:r>
            <a:r>
              <a:rPr lang="cs-CZ" sz="2400" dirty="0" smtClean="0"/>
              <a:t> cenzura, autocenzura, vyhnanství i </a:t>
            </a:r>
          </a:p>
          <a:p>
            <a:pPr marL="0" indent="-45720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  popravy nezávisle smýšlejících spisovatelů)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dirty="0" smtClean="0"/>
              <a:t>b) období úpadkové</a:t>
            </a:r>
            <a:r>
              <a:rPr lang="cs-CZ" sz="2400" dirty="0" smtClean="0"/>
              <a:t> (2. – 5. st. n. l.)  </a:t>
            </a:r>
            <a:br>
              <a:rPr lang="cs-CZ" sz="2400" dirty="0" smtClean="0"/>
            </a:b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dirty="0" smtClean="0"/>
              <a:t>a) </a:t>
            </a:r>
            <a:r>
              <a:rPr lang="cs-CZ" sz="3200" b="1" dirty="0"/>
              <a:t>stříbrný věk </a:t>
            </a:r>
            <a:r>
              <a:rPr lang="cs-CZ" sz="2400" dirty="0"/>
              <a:t>(14 n. l. - poč. 2. st. n. l.)</a:t>
            </a:r>
            <a:br>
              <a:rPr lang="cs-CZ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3200" dirty="0" smtClean="0"/>
              <a:t>filozofie</a:t>
            </a:r>
            <a:endParaRPr lang="cs-CZ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8788" y="1417638"/>
            <a:ext cx="7620000" cy="4800600"/>
          </a:xfrm>
        </p:spPr>
        <p:txBody>
          <a:bodyPr/>
          <a:lstStyle/>
          <a:p>
            <a:pPr marL="0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Lucius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Annaeus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 Seneca </a:t>
            </a:r>
            <a:r>
              <a:rPr lang="cs-CZ" sz="2000" dirty="0" smtClean="0"/>
              <a:t>(4 př. n. l. – 65 n. l.)</a:t>
            </a:r>
          </a:p>
          <a:p>
            <a:pPr marL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= filozof a spisovatel</a:t>
            </a:r>
          </a:p>
          <a:p>
            <a:pPr marL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- vychovatel císaře </a:t>
            </a:r>
            <a:r>
              <a:rPr lang="cs-CZ" sz="2400" dirty="0" err="1" smtClean="0"/>
              <a:t>Nerona</a:t>
            </a:r>
            <a:endParaRPr lang="cs-CZ" sz="24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dirty="0" smtClean="0"/>
              <a:t>- východiskem </a:t>
            </a:r>
            <a:r>
              <a:rPr lang="cs-CZ" sz="2400" b="1" dirty="0" smtClean="0"/>
              <a:t>stoicismus</a:t>
            </a:r>
            <a:r>
              <a:rPr lang="cs-CZ" sz="2400" dirty="0" smtClean="0"/>
              <a:t> – důraz na kosmopolitismus, rovnost všech lidí, laskavý přístup k otrokům;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dirty="0" smtClean="0"/>
              <a:t>blízko k šířícímu se křesťanství</a:t>
            </a:r>
          </a:p>
          <a:p>
            <a:pPr marL="0">
              <a:spcBef>
                <a:spcPts val="0"/>
              </a:spcBef>
              <a:buFont typeface="Arial" charset="0"/>
              <a:buNone/>
              <a:defRPr/>
            </a:pPr>
            <a:endParaRPr lang="cs-CZ" sz="2400" b="1" dirty="0" smtClean="0"/>
          </a:p>
          <a:p>
            <a:pPr marL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dirty="0" smtClean="0"/>
              <a:t>O duševním klidu</a:t>
            </a:r>
          </a:p>
          <a:p>
            <a:pPr marL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= filozofický dialog </a:t>
            </a:r>
            <a:r>
              <a:rPr lang="cs-CZ" sz="2000" dirty="0" smtClean="0"/>
              <a:t>(stav přítele, který má obavy, aby v jeho povaze nepřevládla slabost, přirovnává k rekonvalescenci </a:t>
            </a:r>
          </a:p>
          <a:p>
            <a:pPr marL="0">
              <a:spcBef>
                <a:spcPts val="0"/>
              </a:spcBef>
              <a:buFont typeface="Arial" charset="0"/>
              <a:buNone/>
              <a:defRPr/>
            </a:pPr>
            <a:r>
              <a:rPr lang="cs-CZ" sz="2000" dirty="0" smtClean="0">
                <a:sym typeface="Wingdings"/>
              </a:rPr>
              <a:t> je třeba věřit ve správnost své cesty, cílem je získat a udržet si duševní klid, péče soustavná a horlivá) </a:t>
            </a:r>
            <a:r>
              <a:rPr lang="cs-CZ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smtClean="0"/>
              <a:t>historie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417638"/>
            <a:ext cx="7620000" cy="4579937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cs-CZ" altLang="cs-CZ" sz="2800" b="1" dirty="0" smtClean="0">
                <a:solidFill>
                  <a:schemeClr val="accent1">
                    <a:lumMod val="75000"/>
                  </a:schemeClr>
                </a:solidFill>
              </a:rPr>
              <a:t>Publius </a:t>
            </a:r>
            <a:r>
              <a:rPr lang="cs-CZ" alt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Cornelius</a:t>
            </a:r>
            <a:r>
              <a:rPr lang="cs-CZ" altLang="cs-CZ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Tacitus</a:t>
            </a:r>
            <a:r>
              <a:rPr lang="cs-CZ" altLang="cs-CZ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sz="2000" dirty="0" smtClean="0"/>
              <a:t>(asi 55 – 120 n. l.)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= římský historik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- kritický přístup k pramenům spojuje s vhledem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do psychologie jednotlivých osobností → </a:t>
            </a:r>
            <a:r>
              <a:rPr lang="cs-CZ" altLang="cs-CZ" sz="2400" b="1" dirty="0" smtClean="0"/>
              <a:t>zdroj historických událostí v lidské psychice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- velká míra objektivity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smtClean="0"/>
              <a:t>satira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cs-CZ" alt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Gaius</a:t>
            </a:r>
            <a:r>
              <a:rPr lang="cs-CZ" altLang="cs-CZ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Petronicus</a:t>
            </a:r>
            <a:r>
              <a:rPr lang="cs-CZ" altLang="cs-CZ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sz="2000" dirty="0" smtClean="0"/>
              <a:t>(† 66 n. l.)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= vzdělaný spisovatel a bohém, 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„rozhodčí ve věcech vkusu“ </a:t>
            </a:r>
            <a:r>
              <a:rPr lang="cs-CZ" altLang="cs-CZ" sz="2000" dirty="0" smtClean="0"/>
              <a:t>(arbiter </a:t>
            </a:r>
            <a:r>
              <a:rPr lang="cs-CZ" altLang="cs-CZ" sz="2000" dirty="0" err="1" smtClean="0"/>
              <a:t>elegantiorum</a:t>
            </a:r>
            <a:r>
              <a:rPr lang="cs-CZ" altLang="cs-CZ" sz="2000" dirty="0" smtClean="0"/>
              <a:t>) </a:t>
            </a:r>
            <a:r>
              <a:rPr lang="cs-CZ" altLang="cs-CZ" sz="2400" dirty="0" smtClean="0"/>
              <a:t>na </a:t>
            </a:r>
            <a:r>
              <a:rPr lang="cs-CZ" altLang="cs-CZ" sz="2400" dirty="0" err="1" smtClean="0"/>
              <a:t>Neronově</a:t>
            </a:r>
            <a:r>
              <a:rPr lang="cs-CZ" altLang="cs-CZ" sz="2400" dirty="0" smtClean="0"/>
              <a:t> dvoře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b="1" dirty="0" err="1" smtClean="0"/>
              <a:t>Satirikon</a:t>
            </a:r>
            <a:r>
              <a:rPr lang="cs-CZ" altLang="cs-CZ" sz="2400" dirty="0" smtClean="0"/>
              <a:t> 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= satirický román; dochován ve zlomcích 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- psaný prózou smíšenou s verši 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- zachycena soudobá římská společnost – zesměšnění negativních jevů veřejného i soukromého života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713"/>
            <a:ext cx="7620000" cy="5780087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Decimus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Iunis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Iuvenalis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dirty="0" smtClean="0"/>
              <a:t>(50 – 127 n. l.)</a:t>
            </a:r>
          </a:p>
          <a:p>
            <a:pPr marL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= satirik</a:t>
            </a:r>
          </a:p>
          <a:p>
            <a:pPr marL="0">
              <a:spcBef>
                <a:spcPts val="0"/>
              </a:spcBef>
              <a:buFont typeface="Arial" charset="0"/>
              <a:buNone/>
              <a:defRPr/>
            </a:pPr>
            <a:endParaRPr lang="cs-CZ" sz="28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Marcus Valerius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</a:rPr>
              <a:t>Martialis</a:t>
            </a:r>
            <a:r>
              <a:rPr lang="cs-CZ" sz="2800" b="1" dirty="0" smtClean="0"/>
              <a:t> </a:t>
            </a:r>
            <a:r>
              <a:rPr lang="cs-CZ" sz="2000" dirty="0" smtClean="0"/>
              <a:t>(asi 40 – 104 n. l.)</a:t>
            </a:r>
          </a:p>
          <a:p>
            <a:pPr marL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= epigramatik</a:t>
            </a:r>
          </a:p>
          <a:p>
            <a:pPr marL="0">
              <a:spcBef>
                <a:spcPts val="0"/>
              </a:spcBef>
              <a:buFont typeface="Arial" charset="0"/>
              <a:buNone/>
              <a:defRPr/>
            </a:pPr>
            <a:endParaRPr lang="cs-CZ" sz="2400" dirty="0" smtClean="0"/>
          </a:p>
          <a:p>
            <a:pPr marL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*</a:t>
            </a:r>
            <a:r>
              <a:rPr lang="cs-CZ" sz="2400" b="1" dirty="0" smtClean="0"/>
              <a:t>epigram </a:t>
            </a:r>
          </a:p>
          <a:p>
            <a:pPr marL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- původně nápis na chrámu, náhrobku, daru</a:t>
            </a:r>
          </a:p>
          <a:p>
            <a:pPr marL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= krátká báseň s vtipně vyhraněnou myšlenkou (pointa); většinou složen ze dvou částí – expozice a pointa</a:t>
            </a:r>
          </a:p>
          <a:p>
            <a:pPr marL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- často satirický obsah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dirty="0" smtClean="0"/>
              <a:t>b) období úpadkové</a:t>
            </a:r>
            <a:r>
              <a:rPr lang="cs-CZ" sz="3200" dirty="0" smtClean="0"/>
              <a:t> </a:t>
            </a:r>
            <a:r>
              <a:rPr lang="cs-CZ" sz="2400" dirty="0" smtClean="0"/>
              <a:t>(2. – 5. st. n. l.)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400" b="1" smtClean="0"/>
              <a:t>- od 2. st. pozvolný úpadek římské společnosti </a:t>
            </a:r>
          </a:p>
          <a:p>
            <a:pPr marL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400" smtClean="0"/>
              <a:t>  (ztráta ideálů, sobectví, konzumní způsob života, </a:t>
            </a:r>
          </a:p>
          <a:p>
            <a:pPr marL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400" smtClean="0"/>
              <a:t>   duchovně – období zmatků, střet původního náboženství </a:t>
            </a:r>
          </a:p>
          <a:p>
            <a:pPr marL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400" smtClean="0"/>
              <a:t>   s novými orientálními náboženstvími)</a:t>
            </a:r>
          </a:p>
          <a:p>
            <a:pPr marL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400" b="1" smtClean="0"/>
              <a:t>- od 4. st. stále silnější vliv křesťanství</a:t>
            </a:r>
          </a:p>
          <a:p>
            <a:pPr marL="0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2400" b="1" smtClean="0"/>
          </a:p>
          <a:p>
            <a:pPr marL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400" b="1" smtClean="0"/>
              <a:t>↓</a:t>
            </a:r>
          </a:p>
          <a:p>
            <a:pPr marL="0"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2400" b="1" smtClean="0"/>
          </a:p>
          <a:p>
            <a:pPr marL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400" b="1" smtClean="0"/>
              <a:t>patristika </a:t>
            </a:r>
            <a:r>
              <a:rPr lang="cs-CZ" altLang="cs-CZ" sz="2400" smtClean="0"/>
              <a:t>(z lat. patres = otcové) </a:t>
            </a:r>
          </a:p>
          <a:p>
            <a:pPr marL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400" smtClean="0"/>
              <a:t>= texty starokřesťanských spisovatelů – tzv. církevních Otců, </a:t>
            </a:r>
          </a:p>
          <a:p>
            <a:pPr marL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400" smtClean="0"/>
              <a:t>tj. tvorba formulující křesťanské učení (1. – 8. st. n. l.)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0525" y="115888"/>
            <a:ext cx="7620000" cy="735012"/>
          </a:xfrm>
        </p:spPr>
        <p:txBody>
          <a:bodyPr/>
          <a:lstStyle/>
          <a:p>
            <a:pPr>
              <a:defRPr/>
            </a:pPr>
            <a:r>
              <a:rPr lang="cs-CZ" sz="3200" dirty="0" smtClean="0"/>
              <a:t>patristika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850900"/>
            <a:ext cx="7753350" cy="5549900"/>
          </a:xfrm>
        </p:spPr>
        <p:txBody>
          <a:bodyPr/>
          <a:lstStyle/>
          <a:p>
            <a:pPr marL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b="1" dirty="0" smtClean="0">
                <a:solidFill>
                  <a:schemeClr val="accent1">
                    <a:lumMod val="75000"/>
                  </a:schemeClr>
                </a:solidFill>
              </a:rPr>
              <a:t>Aurelius Augustinus 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= nejvýznamnější latinský církevní spisovatel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- nejvýraznější představitel patristiky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b="1" dirty="0" smtClean="0"/>
              <a:t>Vyznání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= nejstarší dochovaná autobiografie evropské literatury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altLang="cs-CZ" sz="2400" dirty="0" smtClean="0"/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b="1" dirty="0" smtClean="0"/>
              <a:t>* autobiografie</a:t>
            </a:r>
            <a:r>
              <a:rPr lang="cs-CZ" altLang="cs-CZ" sz="2400" dirty="0" smtClean="0"/>
              <a:t> </a:t>
            </a:r>
            <a:r>
              <a:rPr lang="cs-CZ" altLang="cs-CZ" sz="2000" dirty="0" smtClean="0"/>
              <a:t>(z </a:t>
            </a:r>
            <a:r>
              <a:rPr lang="cs-CZ" altLang="cs-CZ" sz="2000" dirty="0" err="1" smtClean="0"/>
              <a:t>řec</a:t>
            </a:r>
            <a:r>
              <a:rPr lang="cs-CZ" altLang="cs-CZ" sz="2000" dirty="0" smtClean="0"/>
              <a:t>. </a:t>
            </a:r>
            <a:r>
              <a:rPr lang="cs-CZ" altLang="cs-CZ" sz="2000" dirty="0" err="1" smtClean="0"/>
              <a:t>autos</a:t>
            </a:r>
            <a:r>
              <a:rPr lang="cs-CZ" altLang="cs-CZ" sz="2000" dirty="0" smtClean="0"/>
              <a:t> = sám + biografie = životopis)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= písemné vylíčení vlastního života autora nebo některých jeho závažných stránek / úseků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- 2 tendence: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a) směřující k zasazení a. zážitků do širšího kontextu 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historického dění + pomocí vlastních komentářů ho vysvětluje </a:t>
            </a:r>
            <a:r>
              <a:rPr lang="cs-CZ" altLang="cs-CZ" sz="2000" dirty="0" smtClean="0"/>
              <a:t>(Vita Caroli)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400" dirty="0" smtClean="0"/>
              <a:t>b) směřující pozornost k a. vnitřnímu vývoji psychologickému nebo názorovému </a:t>
            </a:r>
            <a:r>
              <a:rPr lang="cs-CZ" altLang="cs-CZ" sz="2000" dirty="0" smtClean="0"/>
              <a:t>(Vyznání sv. Augustina)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620688"/>
            <a:ext cx="83644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prstClr val="black"/>
                </a:solidFill>
                <a:latin typeface="Calibri"/>
                <a:cs typeface="+mn-cs"/>
              </a:rPr>
              <a:t>Zdroj: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prstClr val="black"/>
                </a:solidFill>
                <a:latin typeface="Calibri"/>
                <a:cs typeface="+mn-cs"/>
              </a:rPr>
              <a:t>archiv </a:t>
            </a:r>
            <a:r>
              <a:rPr lang="cs-CZ" sz="1600" dirty="0" smtClean="0">
                <a:solidFill>
                  <a:prstClr val="black"/>
                </a:solidFill>
                <a:latin typeface="Calibri"/>
                <a:cs typeface="+mn-cs"/>
              </a:rPr>
              <a:t>autorky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 smtClean="0"/>
              <a:t>obr. 1: TATARYN77</a:t>
            </a:r>
            <a:r>
              <a:rPr lang="cs-CZ" sz="1600" dirty="0"/>
              <a:t>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22.5.2012 [cit. </a:t>
            </a:r>
            <a:r>
              <a:rPr lang="cs-CZ" sz="1600" dirty="0" smtClean="0"/>
              <a:t>22.2.2013].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 smtClean="0"/>
              <a:t>Dostupný </a:t>
            </a:r>
            <a:r>
              <a:rPr lang="cs-CZ" sz="1600" dirty="0"/>
              <a:t>na WWW: http://</a:t>
            </a:r>
            <a:r>
              <a:rPr lang="cs-CZ" sz="1600" dirty="0" smtClean="0"/>
              <a:t>commons.wikimedia.org/wiki/File:Roman_Empire_Trajan_117AD.png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 smtClean="0"/>
              <a:t>obr. 2: GROH</a:t>
            </a:r>
            <a:r>
              <a:rPr lang="cs-CZ" sz="1600" dirty="0"/>
              <a:t>, Honza.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19.5.2010 [cit. 22.2.2013</a:t>
            </a:r>
            <a:r>
              <a:rPr lang="cs-CZ" sz="1600" dirty="0" smtClean="0"/>
              <a:t>].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 smtClean="0"/>
              <a:t>Dostupný </a:t>
            </a:r>
            <a:r>
              <a:rPr lang="cs-CZ" sz="1600" dirty="0"/>
              <a:t>na WWW: http://</a:t>
            </a:r>
            <a:r>
              <a:rPr lang="cs-CZ" sz="1600" dirty="0" smtClean="0"/>
              <a:t>commons.wikimedia.org/wiki/File: </a:t>
            </a:r>
            <a:r>
              <a:rPr lang="cs-CZ" sz="1600" dirty="0"/>
              <a:t>Řím, kapitolská </a:t>
            </a:r>
            <a:r>
              <a:rPr lang="cs-CZ" sz="1600" dirty="0" smtClean="0"/>
              <a:t>vlčice.jpg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600" dirty="0">
              <a:solidFill>
                <a:prstClr val="black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 smtClean="0">
                <a:solidFill>
                  <a:prstClr val="black"/>
                </a:solidFill>
                <a:cs typeface="+mn-cs"/>
              </a:rPr>
              <a:t>obr. 3</a:t>
            </a:r>
            <a:r>
              <a:rPr lang="cs-CZ" sz="1600" dirty="0" smtClean="0">
                <a:solidFill>
                  <a:prstClr val="black"/>
                </a:solidFill>
                <a:cs typeface="+mn-cs"/>
              </a:rPr>
              <a:t>: </a:t>
            </a:r>
            <a:r>
              <a:rPr lang="fr-FR" sz="1600" dirty="0"/>
              <a:t>DAVID, Jacques-Louis. </a:t>
            </a:r>
            <a:r>
              <a:rPr lang="fr-FR" sz="1600" i="1" dirty="0"/>
              <a:t>http://en.wikipedia.org</a:t>
            </a:r>
            <a:r>
              <a:rPr lang="fr-FR" sz="1600" dirty="0"/>
              <a:t> [online]. 1799 </a:t>
            </a:r>
            <a:r>
              <a:rPr lang="fr-FR" sz="1600" dirty="0" smtClean="0"/>
              <a:t>[</a:t>
            </a:r>
            <a:r>
              <a:rPr lang="cs-CZ" sz="1600" dirty="0"/>
              <a:t>cit. </a:t>
            </a:r>
            <a:r>
              <a:rPr lang="cs-CZ" sz="1600" dirty="0" smtClean="0"/>
              <a:t>22.2.2013</a:t>
            </a:r>
            <a:r>
              <a:rPr lang="fr-FR" sz="1600" dirty="0" smtClean="0"/>
              <a:t>]. </a:t>
            </a:r>
            <a:endParaRPr lang="cs-CZ" sz="16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 smtClean="0"/>
              <a:t>Dostupný </a:t>
            </a:r>
            <a:r>
              <a:rPr lang="fr-FR" sz="1600" dirty="0"/>
              <a:t>na WWW: </a:t>
            </a:r>
            <a:r>
              <a:rPr lang="fr-FR" sz="1600" dirty="0" smtClean="0"/>
              <a:t>ttp</a:t>
            </a:r>
            <a:r>
              <a:rPr lang="fr-FR" sz="1600" dirty="0"/>
              <a:t>://</a:t>
            </a:r>
            <a:r>
              <a:rPr lang="fr-FR" sz="1600" dirty="0" smtClean="0"/>
              <a:t>en.wikipedia.org/wiki/File:The_Intervention_of_the_Sabine_Women.jpg</a:t>
            </a:r>
            <a:endParaRPr lang="cs-CZ" sz="16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 smtClean="0"/>
              <a:t>obr. 4: </a:t>
            </a:r>
            <a:r>
              <a:rPr lang="cs-CZ" sz="1600" dirty="0"/>
              <a:t>AGUR.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18.1.2008 </a:t>
            </a:r>
            <a:r>
              <a:rPr lang="cs-CZ" sz="1600" dirty="0" smtClean="0"/>
              <a:t>[</a:t>
            </a:r>
            <a:r>
              <a:rPr lang="cs-CZ" sz="1600" dirty="0"/>
              <a:t>cit. 22.2.2013</a:t>
            </a:r>
            <a:r>
              <a:rPr lang="cs-CZ" sz="1600" dirty="0" smtClean="0"/>
              <a:t>].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 smtClean="0"/>
              <a:t>Dostupný </a:t>
            </a:r>
            <a:r>
              <a:rPr lang="cs-CZ" sz="1600" dirty="0"/>
              <a:t>na WWW: http://cs.wikipedia.org/wiki/Soubor:Mapspreadofxity.jpg </a:t>
            </a:r>
            <a:r>
              <a:rPr lang="cs-CZ" sz="1600" dirty="0" smtClean="0"/>
              <a:t> </a:t>
            </a:r>
            <a:r>
              <a:rPr lang="fr-FR" sz="1600" dirty="0" smtClean="0"/>
              <a:t> </a:t>
            </a:r>
            <a:endParaRPr lang="cs-CZ" sz="16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600" dirty="0">
              <a:solidFill>
                <a:prstClr val="black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 smtClean="0">
                <a:solidFill>
                  <a:prstClr val="black"/>
                </a:solidFill>
                <a:cs typeface="+mn-cs"/>
              </a:rPr>
              <a:t>obr. 5: </a:t>
            </a:r>
            <a:r>
              <a:rPr lang="cs-CZ" sz="1600" dirty="0"/>
              <a:t>LAMRÉ.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22.5.2006 </a:t>
            </a:r>
            <a:r>
              <a:rPr lang="cs-CZ" sz="1600" dirty="0" smtClean="0"/>
              <a:t>[</a:t>
            </a:r>
            <a:r>
              <a:rPr lang="cs-CZ" sz="1600" dirty="0"/>
              <a:t>cit. 22.2.2013</a:t>
            </a:r>
            <a:r>
              <a:rPr lang="cs-CZ" sz="1600" dirty="0" smtClean="0"/>
              <a:t>].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 smtClean="0"/>
              <a:t>Dostupný </a:t>
            </a:r>
            <a:r>
              <a:rPr lang="cs-CZ" sz="1600" dirty="0"/>
              <a:t>na WWW: http://commons.wikimedia.org/wiki/File:Spqrstone.jpg? </a:t>
            </a:r>
            <a:endParaRPr lang="cs-CZ" sz="16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600" dirty="0">
              <a:solidFill>
                <a:prstClr val="black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 smtClean="0">
                <a:solidFill>
                  <a:prstClr val="black"/>
                </a:solidFill>
                <a:cs typeface="+mn-cs"/>
              </a:rPr>
              <a:t>obr. 6: </a:t>
            </a:r>
            <a:r>
              <a:rPr lang="cs-CZ" sz="1600" dirty="0"/>
              <a:t>KRONBERG, Lena.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17.10.2012 </a:t>
            </a:r>
            <a:r>
              <a:rPr lang="cs-CZ" sz="1600" dirty="0" smtClean="0"/>
              <a:t>[</a:t>
            </a:r>
            <a:r>
              <a:rPr lang="cs-CZ" sz="1600" dirty="0"/>
              <a:t>cit. 22.2.2013</a:t>
            </a:r>
            <a:r>
              <a:rPr lang="cs-CZ" sz="1600" dirty="0" smtClean="0"/>
              <a:t>]. </a:t>
            </a:r>
            <a:r>
              <a:rPr lang="cs-CZ" sz="1600" dirty="0"/>
              <a:t>Dostupný na WWW: http://commons.wikimedia.org/wiki/File:Berninis_Apollo_och_Dafne_skapad_1622-25.jpg?</a:t>
            </a:r>
            <a:endParaRPr lang="cs-CZ" sz="1600" dirty="0">
              <a:solidFill>
                <a:prstClr val="black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01625" y="5495925"/>
            <a:ext cx="7772400" cy="593725"/>
          </a:xfrm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800" dirty="0"/>
              <a:t>Řím = jedna z nejslavnějších říší světa</a:t>
            </a:r>
          </a:p>
        </p:txBody>
      </p:sp>
      <p:sp>
        <p:nvSpPr>
          <p:cNvPr id="4099" name="Zástupný symbol pro text 8"/>
          <p:cNvSpPr>
            <a:spLocks noGrp="1"/>
          </p:cNvSpPr>
          <p:nvPr>
            <p:ph type="body" sz="half" idx="2"/>
          </p:nvPr>
        </p:nvSpPr>
        <p:spPr>
          <a:xfrm>
            <a:off x="301625" y="6096000"/>
            <a:ext cx="7772400" cy="428625"/>
          </a:xfrm>
        </p:spPr>
        <p:txBody>
          <a:bodyPr/>
          <a:lstStyle/>
          <a:p>
            <a:pPr eaLnBrk="1" hangingPunct="1"/>
            <a:r>
              <a:rPr lang="cs-CZ" altLang="cs-CZ" sz="1800" dirty="0" smtClean="0"/>
              <a:t>Římská říše za vlády císaře </a:t>
            </a:r>
            <a:r>
              <a:rPr lang="cs-CZ" altLang="cs-CZ" sz="1800" dirty="0" err="1" smtClean="0"/>
              <a:t>Traiana</a:t>
            </a:r>
            <a:endParaRPr lang="cs-CZ" altLang="cs-CZ" sz="1800" dirty="0" smtClean="0"/>
          </a:p>
        </p:txBody>
      </p:sp>
      <p:pic>
        <p:nvPicPr>
          <p:cNvPr id="4100" name="Picture 6" descr="http://upload.wikimedia.org/wikipedia/commons/0/00/Roman_Empire_Trajan_117AD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r="3154"/>
          <a:stretch>
            <a:fillRect/>
          </a:stretch>
        </p:blipFill>
        <p:spPr>
          <a:noFill/>
        </p:spPr>
      </p:pic>
      <p:sp>
        <p:nvSpPr>
          <p:cNvPr id="4101" name="TextovéPole 2"/>
          <p:cNvSpPr txBox="1">
            <a:spLocks noChangeArrowheads="1"/>
          </p:cNvSpPr>
          <p:nvPr/>
        </p:nvSpPr>
        <p:spPr bwMode="auto">
          <a:xfrm>
            <a:off x="0" y="5205413"/>
            <a:ext cx="8458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dirty="0" smtClean="0"/>
              <a:t>obr. 1</a:t>
            </a:r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99" grpId="0" build="p"/>
      <p:bldP spid="410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1625" y="5556250"/>
            <a:ext cx="7772400" cy="454025"/>
          </a:xfrm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800" dirty="0" smtClean="0"/>
              <a:t>zprvu království zrozené z mýtů a legend</a:t>
            </a:r>
            <a:endParaRPr lang="cs-CZ" sz="28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301625" y="6096000"/>
            <a:ext cx="7772400" cy="6127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altLang="cs-CZ" sz="1800" smtClean="0"/>
              <a:t>Vlčice z římského Kapitolského muzea </a:t>
            </a:r>
          </a:p>
          <a:p>
            <a:pPr eaLnBrk="1" hangingPunct="1">
              <a:defRPr/>
            </a:pPr>
            <a:r>
              <a:rPr lang="cs-CZ" altLang="cs-CZ" sz="1800" smtClean="0"/>
              <a:t>(doklad etruského bronzířského umění + dvojčata renesanční)</a:t>
            </a:r>
          </a:p>
        </p:txBody>
      </p:sp>
      <p:pic>
        <p:nvPicPr>
          <p:cNvPr id="5124" name="Picture 6" descr="http://upload.wikimedia.org/wikipedia/commons/3/36/%C5%98%C3%ADm,_kapitolsk%C3%A1_vl%C4%8Dic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7" b="6747"/>
          <a:stretch>
            <a:fillRect/>
          </a:stretch>
        </p:blipFill>
        <p:spPr>
          <a:xfrm>
            <a:off x="0" y="-15875"/>
            <a:ext cx="8458200" cy="5486400"/>
          </a:xfrm>
          <a:noFill/>
        </p:spPr>
      </p:pic>
      <p:sp>
        <p:nvSpPr>
          <p:cNvPr id="5125" name="Obdélník 8"/>
          <p:cNvSpPr>
            <a:spLocks noChangeArrowheads="1"/>
          </p:cNvSpPr>
          <p:nvPr/>
        </p:nvSpPr>
        <p:spPr bwMode="auto">
          <a:xfrm>
            <a:off x="107504" y="5174834"/>
            <a:ext cx="8458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1600" dirty="0"/>
              <a:t>obr. 2</a:t>
            </a:r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325" y="5853113"/>
            <a:ext cx="7772400" cy="401637"/>
          </a:xfrm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2800" dirty="0"/>
              <a:t>zprvu království zrozené z mýtů a legend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14325" y="6165850"/>
            <a:ext cx="7772400" cy="6127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altLang="cs-CZ" sz="1800" smtClean="0"/>
              <a:t>Jacques-Louis David (1748 - 1825) = fr. malíř, představitel klasicismu </a:t>
            </a:r>
          </a:p>
          <a:p>
            <a:pPr eaLnBrk="1" hangingPunct="1">
              <a:defRPr/>
            </a:pPr>
            <a:r>
              <a:rPr lang="cs-CZ" altLang="cs-CZ" sz="1800" smtClean="0"/>
              <a:t>Únos Sabinek</a:t>
            </a:r>
          </a:p>
        </p:txBody>
      </p:sp>
      <p:pic>
        <p:nvPicPr>
          <p:cNvPr id="6148" name="Zástupný symbol pro obrázek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0" t="481" r="-8160" b="-481"/>
          <a:stretch>
            <a:fillRect/>
          </a:stretch>
        </p:blipFill>
        <p:spPr>
          <a:xfrm>
            <a:off x="107950" y="0"/>
            <a:ext cx="8666163" cy="5621338"/>
          </a:xfrm>
        </p:spPr>
      </p:pic>
      <p:sp>
        <p:nvSpPr>
          <p:cNvPr id="6149" name="Obdélník 13"/>
          <p:cNvSpPr>
            <a:spLocks noChangeArrowheads="1"/>
          </p:cNvSpPr>
          <p:nvPr/>
        </p:nvSpPr>
        <p:spPr bwMode="auto">
          <a:xfrm>
            <a:off x="203200" y="5573713"/>
            <a:ext cx="7993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sz="1600" dirty="0">
                <a:solidFill>
                  <a:prstClr val="black"/>
                </a:solidFill>
              </a:rPr>
              <a:t>obr. 3</a:t>
            </a:r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3657600" cy="720725"/>
          </a:xfrm>
        </p:spPr>
        <p:txBody>
          <a:bodyPr/>
          <a:lstStyle/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cs-CZ" altLang="cs-CZ" sz="3200" smtClean="0"/>
              <a:t>pak republika 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57200" y="1412875"/>
            <a:ext cx="3657600" cy="4713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vznik 509 př. n. l.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vláda věcí veřejnou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→ </a:t>
            </a:r>
            <a:r>
              <a:rPr lang="cs-CZ" dirty="0" err="1" smtClean="0"/>
              <a:t>magistráti</a:t>
            </a:r>
            <a:r>
              <a:rPr lang="cs-CZ" dirty="0" smtClean="0"/>
              <a:t> (1 rok)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vznik vrstvy patriciů; plebejové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pravomoci senátu 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(300, 2 konzulové)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dirty="0" smtClean="0"/>
              <a:t>uspořádání společnosti   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   podle vojenského řádu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>
          <a:xfrm>
            <a:off x="4419600" y="620713"/>
            <a:ext cx="3657600" cy="720725"/>
          </a:xfrm>
        </p:spPr>
        <p:txBody>
          <a:bodyPr/>
          <a:lstStyle/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cs-CZ" altLang="cs-CZ" sz="3600" smtClean="0"/>
              <a:t>císařství 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>
          <a:xfrm>
            <a:off x="4356100" y="1412875"/>
            <a:ext cx="3657600" cy="4743450"/>
          </a:xfrm>
        </p:spPr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- 31 př. n. l. </a:t>
            </a:r>
            <a:r>
              <a:rPr lang="cs-CZ" dirty="0" err="1" smtClean="0"/>
              <a:t>Octaviánus</a:t>
            </a:r>
            <a:r>
              <a:rPr lang="cs-CZ" dirty="0" smtClean="0"/>
              <a:t> =  Augustus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- od 3. st. n. l. nepokoje + nápor barbarů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- 4. st. horší vztahy mezi Z a V částí říše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 smtClean="0"/>
              <a:t>→ 476 n. l. = Řím vyvrácen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>Řím = rodiště nového náboženství – </a:t>
            </a:r>
            <a:r>
              <a:rPr lang="cs-CZ" sz="3200" b="1" dirty="0" smtClean="0"/>
              <a:t>křesťanství </a:t>
            </a:r>
            <a:endParaRPr lang="cs-CZ" sz="3200" b="1" dirty="0"/>
          </a:p>
        </p:txBody>
      </p:sp>
      <p:sp>
        <p:nvSpPr>
          <p:cNvPr id="11" name="Obdélník 10"/>
          <p:cNvSpPr/>
          <p:nvPr/>
        </p:nvSpPr>
        <p:spPr>
          <a:xfrm>
            <a:off x="430213" y="1581150"/>
            <a:ext cx="2557462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latin typeface="+mn-lt"/>
                <a:cs typeface="+mn-cs"/>
              </a:rPr>
              <a:t>křesťané zpočátku pronásledováni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000" dirty="0">
                <a:latin typeface="+mn-lt"/>
                <a:cs typeface="+mn-cs"/>
              </a:rPr>
              <a:t>císař </a:t>
            </a:r>
            <a:r>
              <a:rPr lang="cs-CZ" sz="2000" dirty="0" err="1">
                <a:latin typeface="+mn-lt"/>
                <a:cs typeface="+mn-cs"/>
              </a:rPr>
              <a:t>Constantinus</a:t>
            </a:r>
            <a:r>
              <a:rPr lang="cs-CZ" sz="2000" dirty="0">
                <a:latin typeface="+mn-lt"/>
                <a:cs typeface="+mn-cs"/>
              </a:rPr>
              <a:t> – 313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+mn-lt"/>
                <a:cs typeface="+mn-cs"/>
              </a:rPr>
              <a:t>     k. = náboženství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+mn-lt"/>
                <a:cs typeface="+mn-cs"/>
              </a:rPr>
              <a:t>     uznávané státem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+mn-lt"/>
              <a:cs typeface="+mn-cs"/>
            </a:endParaRPr>
          </a:p>
        </p:txBody>
      </p:sp>
      <p:pic>
        <p:nvPicPr>
          <p:cNvPr id="8196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4663" y="1898650"/>
            <a:ext cx="5035550" cy="3803650"/>
          </a:xfrm>
        </p:spPr>
      </p:pic>
      <p:sp>
        <p:nvSpPr>
          <p:cNvPr id="8197" name="Obdélník 8"/>
          <p:cNvSpPr>
            <a:spLocks noChangeArrowheads="1"/>
          </p:cNvSpPr>
          <p:nvPr/>
        </p:nvSpPr>
        <p:spPr bwMode="auto">
          <a:xfrm>
            <a:off x="2987675" y="5702300"/>
            <a:ext cx="5010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sz="1600" dirty="0"/>
              <a:t>obr. 4</a:t>
            </a:r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i="1" dirty="0"/>
              <a:t>„Podmaněné Řecko si podmanilo hrubého vítěze a přineslo umění do nevzdělaného Latia.“</a:t>
            </a:r>
            <a:r>
              <a:rPr lang="cs-CZ" sz="2800" i="1" dirty="0"/>
              <a:t> </a:t>
            </a:r>
            <a:r>
              <a:rPr lang="cs-CZ" sz="2800" dirty="0"/>
              <a:t>(Horatius)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endParaRPr lang="cs-CZ" altLang="cs-CZ" smtClean="0"/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cs-CZ" altLang="cs-CZ" smtClean="0"/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cs-CZ" altLang="cs-CZ" smtClean="0"/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cs-CZ" altLang="cs-CZ" smtClean="0"/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cs-CZ" altLang="cs-CZ" smtClean="0"/>
              <a:t>Poznámka: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cs-CZ" altLang="cs-CZ" b="1" smtClean="0"/>
              <a:t>Latinové</a:t>
            </a:r>
            <a:r>
              <a:rPr lang="cs-CZ" altLang="cs-CZ" smtClean="0"/>
              <a:t> = předkové Římanů, polokočovný kmen pastevců a lovců v době, kdy řecká kultura dosahuje rozkvětu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cs-CZ" altLang="cs-CZ" b="1" smtClean="0"/>
              <a:t>→ římská kultura se formuje setkáním s vyspělejšími kulturami Etrusků a Řeků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</TotalTime>
  <Words>2389</Words>
  <Application>Microsoft Office PowerPoint</Application>
  <PresentationFormat>Předvádění na obrazovce (4:3)</PresentationFormat>
  <Paragraphs>383</Paragraphs>
  <Slides>39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</vt:lpstr>
      <vt:lpstr>Times New Roman</vt:lpstr>
      <vt:lpstr>Wingdings</vt:lpstr>
      <vt:lpstr>Sousedství</vt:lpstr>
      <vt:lpstr>Motiv systému Office</vt:lpstr>
      <vt:lpstr>Prezentace aplikace PowerPoint</vt:lpstr>
      <vt:lpstr>Prezentace aplikace PowerPoint</vt:lpstr>
      <vt:lpstr>Římská literatura</vt:lpstr>
      <vt:lpstr>Řím = jedna z nejslavnějších říší světa</vt:lpstr>
      <vt:lpstr>zprvu království zrozené z mýtů a legend</vt:lpstr>
      <vt:lpstr>zprvu království zrozené z mýtů a legend</vt:lpstr>
      <vt:lpstr>Prezentace aplikace PowerPoint</vt:lpstr>
      <vt:lpstr>Řím = rodiště nového náboženství – křesťanství </vt:lpstr>
      <vt:lpstr>„Podmaněné Řecko si podmanilo hrubého vítěze a přineslo umění do nevzdělaného Latia.“ (Horatius)</vt:lpstr>
      <vt:lpstr>římské písmo - latinka</vt:lpstr>
      <vt:lpstr>římská literatura</vt:lpstr>
      <vt:lpstr>srovnání </vt:lpstr>
      <vt:lpstr>Prezentace aplikace PowerPoint</vt:lpstr>
      <vt:lpstr>členění římské literatury  (3. st. př. n. l. – 5. st. n. l.):</vt:lpstr>
      <vt:lpstr>1. staré (archaické) období (3. – 2. st. př. n. l.)</vt:lpstr>
      <vt:lpstr>Titus Maccius Plautus (asi 251 – 184 př. n. l.) = nejvýznamnější římský autor komedií </vt:lpstr>
      <vt:lpstr>Publius Terentius Afer (asi 195 – 159 př. n. l.)  = římský dramatik afrického původu</vt:lpstr>
      <vt:lpstr> 2. klasické období (1. st. př. n. l. – 14 n. l.) </vt:lpstr>
      <vt:lpstr>Próza</vt:lpstr>
      <vt:lpstr>Prezentace aplikace PowerPoint</vt:lpstr>
      <vt:lpstr>Prezentace aplikace PowerPoint</vt:lpstr>
      <vt:lpstr>Poezie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3. postklasické období (14 n. l. – 5. st. n. l.)</vt:lpstr>
      <vt:lpstr>a) stříbrný věk (14 n. l. - poč. 2. st. n. l.)  filozofie</vt:lpstr>
      <vt:lpstr>historie</vt:lpstr>
      <vt:lpstr>satira</vt:lpstr>
      <vt:lpstr>Prezentace aplikace PowerPoint</vt:lpstr>
      <vt:lpstr>b) období úpadkové (2. – 5. st. n. l.)</vt:lpstr>
      <vt:lpstr>patristika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Římská literatura</dc:title>
  <dc:creator>Kája Paclíková</dc:creator>
  <cp:lastModifiedBy>Martin</cp:lastModifiedBy>
  <cp:revision>104</cp:revision>
  <dcterms:created xsi:type="dcterms:W3CDTF">2012-03-26T16:06:26Z</dcterms:created>
  <dcterms:modified xsi:type="dcterms:W3CDTF">2014-08-15T23:01:17Z</dcterms:modified>
</cp:coreProperties>
</file>